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7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76040" y="2118105"/>
            <a:ext cx="6052820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577209" y="3517353"/>
            <a:ext cx="5652134" cy="1562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‹Nº›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‹Nº›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‹Nº›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‹Nº›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058" y="53"/>
            <a:ext cx="12133961" cy="68579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‹Nº›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058" y="53"/>
            <a:ext cx="12133961" cy="68579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6500" y="1438402"/>
            <a:ext cx="977900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6500" y="1895982"/>
            <a:ext cx="10645140" cy="3683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494896" y="6432777"/>
            <a:ext cx="251586" cy="212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‹Nº›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3"/>
            <a:ext cx="12192635" cy="6858000"/>
            <a:chOff x="0" y="-3"/>
            <a:chExt cx="1219263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7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058" y="53"/>
              <a:ext cx="12133961" cy="685794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-3"/>
              <a:ext cx="888402" cy="685800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134262" y="3180969"/>
            <a:ext cx="8912860" cy="1534137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869"/>
              </a:spcBef>
            </a:pPr>
            <a:r>
              <a:rPr lang="es-MX" sz="3200" b="1" spc="160" dirty="0">
                <a:latin typeface="Calibri"/>
                <a:cs typeface="Calibri"/>
              </a:rPr>
              <a:t>REFORMAS Y ACTUALIZACION FISCAL 2026</a:t>
            </a:r>
          </a:p>
          <a:p>
            <a:pPr marL="12700" marR="5080">
              <a:lnSpc>
                <a:spcPct val="80000"/>
              </a:lnSpc>
              <a:spcBef>
                <a:spcPts val="869"/>
              </a:spcBef>
            </a:pPr>
            <a:endParaRPr lang="es-MX" sz="3200" b="1" spc="160" dirty="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869"/>
              </a:spcBef>
            </a:pPr>
            <a:r>
              <a:rPr lang="es-MX" sz="3200" b="1" spc="160" dirty="0">
                <a:latin typeface="Calibri"/>
                <a:cs typeface="Calibri"/>
              </a:rPr>
              <a:t>LCP MF MIGUEL ALARCON DIAZ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59053"/>
            <a:ext cx="9375775" cy="2440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8890">
              <a:lnSpc>
                <a:spcPct val="100000"/>
              </a:lnSpc>
              <a:spcBef>
                <a:spcPts val="100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b="1" spc="80" dirty="0">
                <a:latin typeface="Calibri"/>
                <a:cs typeface="Calibri"/>
              </a:rPr>
              <a:t>Artículo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40" dirty="0">
                <a:latin typeface="Calibri"/>
                <a:cs typeface="Calibri"/>
              </a:rPr>
              <a:t>1°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200" b="1" spc="145" dirty="0">
                <a:latin typeface="Calibri"/>
                <a:cs typeface="Calibri"/>
              </a:rPr>
              <a:t>TRANSFERENCIAS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105" dirty="0">
                <a:latin typeface="Calibri"/>
                <a:cs typeface="Calibri"/>
              </a:rPr>
              <a:t>(FONDO</a:t>
            </a:r>
            <a:r>
              <a:rPr sz="2200" b="1" spc="-20" dirty="0">
                <a:latin typeface="Calibri"/>
                <a:cs typeface="Calibri"/>
              </a:rPr>
              <a:t> </a:t>
            </a:r>
            <a:r>
              <a:rPr sz="2200" b="1" spc="100" dirty="0">
                <a:latin typeface="Calibri"/>
                <a:cs typeface="Calibri"/>
              </a:rPr>
              <a:t>MEXICANO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spc="180" dirty="0">
                <a:latin typeface="Calibri"/>
                <a:cs typeface="Calibri"/>
              </a:rPr>
              <a:t>DEL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spc="100" dirty="0">
                <a:latin typeface="Calibri"/>
                <a:cs typeface="Calibri"/>
              </a:rPr>
              <a:t>PETRÓLEO)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5" dirty="0">
                <a:latin typeface="Calibri"/>
                <a:cs typeface="Calibri"/>
              </a:rPr>
              <a:t>2025</a:t>
            </a:r>
            <a:r>
              <a:rPr sz="2200" spc="-13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“ordinarias”: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279,766.8.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5" dirty="0">
                <a:latin typeface="Calibri"/>
                <a:cs typeface="Calibri"/>
              </a:rPr>
              <a:t>2026</a:t>
            </a:r>
            <a:r>
              <a:rPr sz="2200" spc="-13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“ordinarias”: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232,630.4.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158741" y="4249292"/>
            <a:ext cx="769365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39950" algn="l"/>
                <a:tab pos="3211830" algn="l"/>
                <a:tab pos="3798570" algn="l"/>
                <a:tab pos="5133340" algn="l"/>
                <a:tab pos="6247765" algn="l"/>
              </a:tabLst>
            </a:pPr>
            <a:r>
              <a:rPr sz="2200" spc="45" dirty="0">
                <a:latin typeface="Calibri"/>
                <a:cs typeface="Calibri"/>
              </a:rPr>
              <a:t>endeudamiento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10" dirty="0">
                <a:latin typeface="Calibri"/>
                <a:cs typeface="Calibri"/>
              </a:rPr>
              <a:t>interno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35" dirty="0">
                <a:latin typeface="Calibri"/>
                <a:cs typeface="Calibri"/>
              </a:rPr>
              <a:t>del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0" dirty="0">
                <a:latin typeface="Calibri"/>
                <a:cs typeface="Calibri"/>
              </a:rPr>
              <a:t>Gobierno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0" dirty="0">
                <a:latin typeface="Calibri"/>
                <a:cs typeface="Calibri"/>
              </a:rPr>
              <a:t>Federal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1,779,541.7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6500" y="3376955"/>
            <a:ext cx="2767965" cy="156781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200" b="1" spc="85" dirty="0">
                <a:latin typeface="Calibri"/>
                <a:cs typeface="Calibri"/>
              </a:rPr>
              <a:t>FINANCIAMIENTOS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0" dirty="0">
                <a:latin typeface="Calibri"/>
                <a:cs typeface="Calibri"/>
              </a:rPr>
              <a:t>2025: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1,246,366.5.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  <a:tab pos="1240790" algn="l"/>
              </a:tabLst>
            </a:pPr>
            <a:r>
              <a:rPr sz="2200" spc="40" dirty="0">
                <a:latin typeface="Calibri"/>
                <a:cs typeface="Calibri"/>
              </a:rPr>
              <a:t>2026: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5" dirty="0">
                <a:latin typeface="Calibri"/>
                <a:cs typeface="Calibri"/>
              </a:rPr>
              <a:t>1,472,626.4;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200" spc="-10" dirty="0">
                <a:latin typeface="Calibri"/>
                <a:cs typeface="Calibri"/>
              </a:rPr>
              <a:t>(informativo).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49345" y="54990"/>
            <a:ext cx="6503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59053"/>
            <a:ext cx="9375775" cy="977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8890">
              <a:lnSpc>
                <a:spcPct val="100000"/>
              </a:lnSpc>
              <a:spcBef>
                <a:spcPts val="100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75"/>
              </a:spcBef>
            </a:pPr>
            <a:r>
              <a:rPr sz="2200" b="1" spc="80" dirty="0">
                <a:latin typeface="Calibri"/>
                <a:cs typeface="Calibri"/>
              </a:rPr>
              <a:t>Artículo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40" dirty="0">
                <a:latin typeface="Calibri"/>
                <a:cs typeface="Calibri"/>
              </a:rPr>
              <a:t>1°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345" y="54990"/>
            <a:ext cx="6503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</a:t>
            </a:r>
            <a:endParaRPr sz="24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05078" y="1613916"/>
          <a:ext cx="11015979" cy="4771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3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3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3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43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Numeral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(mdp)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2026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(mdp)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Variación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Impuestos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5,297,812.9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5,838,541.1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+540,728.2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+10.21%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52069" marR="68389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Cuotas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Aportaciones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Seguridad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Social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603,077.9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641,782.1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+38,704.2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+6.42%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Contribuciones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Mejoras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38.8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180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39.6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+0.8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+2.06%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Derechos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137,500.5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157,081.7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+19,581.2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+14.24%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5.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Productos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13,707.1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81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16,488.3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+2,781.2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+20.29%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6.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Aprovechamientos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223,166.3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203,520.5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−19,645.8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−8.80%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52069" marR="391160">
                        <a:lnSpc>
                          <a:spcPts val="1670"/>
                        </a:lnSpc>
                        <a:spcBef>
                          <a:spcPts val="102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7.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Ventas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bienes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otros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ingresos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1,500,579.0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(IMSS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42,502.7;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ISSSTE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R="44450" algn="r">
                        <a:lnSpc>
                          <a:spcPts val="1675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58,062.5;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PEMEX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860,868.2;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CFE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R="45085" algn="r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539,145.6)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1,630,973.6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(IMSS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62,799.2;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ISSSTE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R="44450" algn="r">
                        <a:lnSpc>
                          <a:spcPts val="1675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61,020.0;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PEMEX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971,677.2;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CFE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R="45085" algn="r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535,477.2)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+130,394.6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+8.69%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52069" marR="355600">
                        <a:lnSpc>
                          <a:spcPct val="99600"/>
                        </a:lnSpc>
                        <a:spcBef>
                          <a:spcPts val="12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8.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Participaciones,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aportaciones, convenios,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incentivos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fondos distintos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43815" algn="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0.0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43180" algn="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0.0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43180" algn="r">
                        <a:lnSpc>
                          <a:spcPct val="100000"/>
                        </a:lnSpc>
                      </a:pPr>
                      <a:r>
                        <a:rPr sz="1400" b="1" spc="-50" dirty="0">
                          <a:latin typeface="Calibri"/>
                          <a:cs typeface="Calibri"/>
                        </a:rPr>
                        <a:t>=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pPr marL="52069" marR="615950">
                        <a:lnSpc>
                          <a:spcPts val="1670"/>
                        </a:lnSpc>
                        <a:spcBef>
                          <a:spcPts val="19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9.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Transferencias,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subsidios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pensiones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(FMP)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720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279,766.8</a:t>
                      </a:r>
                      <a:r>
                        <a:rPr sz="1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(ordinarias)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232,630.4</a:t>
                      </a:r>
                      <a:r>
                        <a:rPr sz="1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(ordinarias)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545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−47,136.4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−16.85%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52069" marR="857885">
                        <a:lnSpc>
                          <a:spcPts val="1670"/>
                        </a:lnSpc>
                        <a:spcBef>
                          <a:spcPts val="102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10.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Ingresos derivados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financiamientos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1,246,366.5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 marR="45085" indent="14160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1,472,626.4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(endeudamiento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interno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1,858,397.4;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ajuste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por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R="44450" algn="r">
                        <a:lnSpc>
                          <a:spcPts val="167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déficits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EPEs)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+226,259.9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+18.15%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83312"/>
            <a:ext cx="10645140" cy="566293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R="248285" algn="ctr">
              <a:lnSpc>
                <a:spcPct val="100000"/>
              </a:lnSpc>
              <a:spcBef>
                <a:spcPts val="119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8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50" dirty="0">
                <a:latin typeface="Calibri"/>
                <a:cs typeface="Calibri"/>
              </a:rPr>
              <a:t>2°</a:t>
            </a:r>
            <a:endParaRPr sz="25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  <a:spcBef>
                <a:spcPts val="605"/>
              </a:spcBef>
            </a:pPr>
            <a:r>
              <a:rPr sz="2500" spc="65" dirty="0">
                <a:latin typeface="Calibri"/>
                <a:cs typeface="Calibri"/>
              </a:rPr>
              <a:t>Endeudamiento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del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Gobierno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Federal.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Autoriza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endeudamiento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neto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interno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24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$1,780,000</a:t>
            </a:r>
            <a:r>
              <a:rPr sz="2500" spc="254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mdp</a:t>
            </a:r>
            <a:r>
              <a:rPr sz="2500" spc="2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2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neto</a:t>
            </a:r>
            <a:r>
              <a:rPr sz="2500" spc="2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externo</a:t>
            </a:r>
            <a:r>
              <a:rPr sz="2500" spc="245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24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15,500</a:t>
            </a:r>
            <a:r>
              <a:rPr sz="2500" spc="254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mdd,</a:t>
            </a:r>
            <a:r>
              <a:rPr sz="2500" spc="235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además</a:t>
            </a:r>
            <a:r>
              <a:rPr sz="2500" spc="254" dirty="0">
                <a:latin typeface="Calibri"/>
                <a:cs typeface="Calibri"/>
              </a:rPr>
              <a:t>  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spc="60" dirty="0">
                <a:latin typeface="Calibri"/>
                <a:cs typeface="Calibri"/>
              </a:rPr>
              <a:t>canjes/refinanciamientos</a:t>
            </a:r>
            <a:r>
              <a:rPr sz="2500" spc="520" dirty="0">
                <a:latin typeface="Calibri"/>
                <a:cs typeface="Calibri"/>
              </a:rPr>
              <a:t>    </a:t>
            </a:r>
            <a:r>
              <a:rPr sz="2500" spc="100" dirty="0">
                <a:latin typeface="Calibri"/>
                <a:cs typeface="Calibri"/>
              </a:rPr>
              <a:t>sin</a:t>
            </a:r>
            <a:r>
              <a:rPr sz="2500" spc="515" dirty="0">
                <a:latin typeface="Calibri"/>
                <a:cs typeface="Calibri"/>
              </a:rPr>
              <a:t>    </a:t>
            </a:r>
            <a:r>
              <a:rPr sz="2500" spc="55" dirty="0">
                <a:latin typeface="Calibri"/>
                <a:cs typeface="Calibri"/>
              </a:rPr>
              <a:t>endeudamiento</a:t>
            </a:r>
            <a:r>
              <a:rPr sz="2500" spc="520" dirty="0">
                <a:latin typeface="Calibri"/>
                <a:cs typeface="Calibri"/>
              </a:rPr>
              <a:t>    </a:t>
            </a:r>
            <a:r>
              <a:rPr sz="2500" spc="80" dirty="0">
                <a:latin typeface="Calibri"/>
                <a:cs typeface="Calibri"/>
              </a:rPr>
              <a:t>adicional;</a:t>
            </a:r>
            <a:r>
              <a:rPr sz="2500" spc="515" dirty="0">
                <a:latin typeface="Calibri"/>
                <a:cs typeface="Calibri"/>
              </a:rPr>
              <a:t>    </a:t>
            </a:r>
            <a:r>
              <a:rPr sz="2500" spc="80" dirty="0">
                <a:latin typeface="Calibri"/>
                <a:cs typeface="Calibri"/>
              </a:rPr>
              <a:t>ajustes </a:t>
            </a:r>
            <a:r>
              <a:rPr sz="2500" spc="120" dirty="0">
                <a:latin typeface="Calibri"/>
                <a:cs typeface="Calibri"/>
              </a:rPr>
              <a:t>compensados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145" dirty="0">
                <a:latin typeface="Calibri"/>
                <a:cs typeface="Calibri"/>
              </a:rPr>
              <a:t>EPE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cuando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corresponda.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50" dirty="0">
                <a:latin typeface="Calibri"/>
                <a:cs typeface="Calibri"/>
              </a:rPr>
              <a:t>3°</a:t>
            </a: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2500" spc="50" dirty="0">
                <a:latin typeface="Calibri"/>
                <a:cs typeface="Calibri"/>
              </a:rPr>
              <a:t>Artículo</a:t>
            </a:r>
            <a:r>
              <a:rPr sz="2500" spc="61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3.</a:t>
            </a:r>
            <a:r>
              <a:rPr sz="2500" spc="6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IPAB.</a:t>
            </a:r>
            <a:r>
              <a:rPr sz="2500" spc="6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Autoriza</a:t>
            </a:r>
            <a:r>
              <a:rPr sz="2500" spc="61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al</a:t>
            </a:r>
            <a:r>
              <a:rPr sz="2500" spc="6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IPAB</a:t>
            </a:r>
            <a:r>
              <a:rPr sz="2500" spc="30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6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canjear/refinanciar</a:t>
            </a:r>
            <a:r>
              <a:rPr sz="2500" spc="3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exclusivamente</a:t>
            </a:r>
            <a:r>
              <a:rPr sz="2500" spc="30" dirty="0">
                <a:latin typeface="Calibri"/>
                <a:cs typeface="Calibri"/>
              </a:rPr>
              <a:t>  </a:t>
            </a:r>
            <a:r>
              <a:rPr sz="2500" spc="150" dirty="0">
                <a:latin typeface="Calibri"/>
                <a:cs typeface="Calibri"/>
              </a:rPr>
              <a:t>sus </a:t>
            </a:r>
            <a:r>
              <a:rPr sz="2500" spc="75" dirty="0">
                <a:latin typeface="Calibri"/>
                <a:cs typeface="Calibri"/>
              </a:rPr>
              <a:t>obligaciones;</a:t>
            </a:r>
            <a:r>
              <a:rPr sz="2500" spc="150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Banxico</a:t>
            </a:r>
            <a:r>
              <a:rPr sz="2500" spc="160" dirty="0">
                <a:latin typeface="Calibri"/>
                <a:cs typeface="Calibri"/>
              </a:rPr>
              <a:t>  </a:t>
            </a:r>
            <a:r>
              <a:rPr sz="2500" spc="95" dirty="0">
                <a:latin typeface="Calibri"/>
                <a:cs typeface="Calibri"/>
              </a:rPr>
              <a:t>actúa</a:t>
            </a:r>
            <a:r>
              <a:rPr sz="2500" spc="165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como</a:t>
            </a:r>
            <a:r>
              <a:rPr sz="2500" spc="15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agente</a:t>
            </a:r>
            <a:r>
              <a:rPr sz="2500" spc="16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financiero</a:t>
            </a:r>
            <a:r>
              <a:rPr sz="2500" spc="16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5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puede</a:t>
            </a:r>
            <a:r>
              <a:rPr sz="2500" spc="15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emitir</a:t>
            </a:r>
            <a:r>
              <a:rPr sz="2500" spc="165" dirty="0">
                <a:latin typeface="Calibri"/>
                <a:cs typeface="Calibri"/>
              </a:rPr>
              <a:t>  </a:t>
            </a:r>
            <a:r>
              <a:rPr sz="2500" spc="-25" dirty="0">
                <a:latin typeface="Calibri"/>
                <a:cs typeface="Calibri"/>
              </a:rPr>
              <a:t>por </a:t>
            </a:r>
            <a:r>
              <a:rPr sz="2500" spc="80" dirty="0">
                <a:latin typeface="Calibri"/>
                <a:cs typeface="Calibri"/>
              </a:rPr>
              <a:t>cuenta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IPAB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si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hay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insuficiencia,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plazos/mecanismos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definidos.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83312"/>
            <a:ext cx="10645775" cy="528129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R="248920" algn="ctr">
              <a:lnSpc>
                <a:spcPct val="100000"/>
              </a:lnSpc>
              <a:spcBef>
                <a:spcPts val="119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8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50" dirty="0">
                <a:latin typeface="Calibri"/>
                <a:cs typeface="Calibri"/>
              </a:rPr>
              <a:t>4°</a:t>
            </a: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</a:pPr>
            <a:r>
              <a:rPr sz="2500" spc="95" dirty="0">
                <a:latin typeface="Calibri"/>
                <a:cs typeface="Calibri"/>
              </a:rPr>
              <a:t>Deuda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PEMEX</a:t>
            </a:r>
            <a:r>
              <a:rPr sz="2500" spc="1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195" dirty="0">
                <a:latin typeface="Calibri"/>
                <a:cs typeface="Calibri"/>
              </a:rPr>
              <a:t>CFE.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Fija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montos</a:t>
            </a:r>
            <a:r>
              <a:rPr sz="2500" spc="18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spc="235" dirty="0">
                <a:latin typeface="Calibri"/>
                <a:cs typeface="Calibri"/>
              </a:rPr>
              <a:t>CFE</a:t>
            </a:r>
            <a:r>
              <a:rPr sz="2500" spc="18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(endeudamiento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neto</a:t>
            </a:r>
            <a:r>
              <a:rPr sz="2500" spc="18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interno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$8,764.2</a:t>
            </a:r>
            <a:r>
              <a:rPr sz="2500" spc="58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mdp;</a:t>
            </a:r>
            <a:r>
              <a:rPr sz="2500" spc="5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externo</a:t>
            </a:r>
            <a:r>
              <a:rPr sz="2500" spc="57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57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969.0</a:t>
            </a:r>
            <a:r>
              <a:rPr sz="2500" spc="58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mdd)</a:t>
            </a:r>
            <a:r>
              <a:rPr sz="2500" spc="5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5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permite</a:t>
            </a:r>
            <a:r>
              <a:rPr sz="2500" spc="57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operaciones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dirty="0">
                <a:latin typeface="Calibri"/>
                <a:cs typeface="Calibri"/>
              </a:rPr>
              <a:t>canje/refinanciamiento</a:t>
            </a:r>
            <a:r>
              <a:rPr sz="2500" spc="28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145" dirty="0">
                <a:latin typeface="Calibri"/>
                <a:cs typeface="Calibri"/>
              </a:rPr>
              <a:t>EPE</a:t>
            </a:r>
            <a:r>
              <a:rPr sz="2500" spc="27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dentro</a:t>
            </a:r>
            <a:r>
              <a:rPr sz="2500" spc="27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monto</a:t>
            </a:r>
            <a:r>
              <a:rPr sz="2500" spc="28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global;</a:t>
            </a:r>
            <a:r>
              <a:rPr sz="2500" spc="270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posibilidad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25" dirty="0">
                <a:latin typeface="Calibri"/>
                <a:cs typeface="Calibri"/>
              </a:rPr>
              <a:t>de </a:t>
            </a:r>
            <a:r>
              <a:rPr sz="2500" spc="90" dirty="0">
                <a:latin typeface="Calibri"/>
                <a:cs typeface="Calibri"/>
              </a:rPr>
              <a:t>ajustes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compensados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menores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necesidades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Gobierno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Federal.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50" dirty="0">
                <a:latin typeface="Calibri"/>
                <a:cs typeface="Calibri"/>
              </a:rPr>
              <a:t>5°</a:t>
            </a:r>
            <a:endParaRPr sz="25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2500" spc="135" dirty="0">
                <a:latin typeface="Calibri"/>
                <a:cs typeface="Calibri"/>
              </a:rPr>
              <a:t>Banca</a:t>
            </a:r>
            <a:r>
              <a:rPr sz="2500" spc="4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6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desarrollo/INFONACOT.</a:t>
            </a:r>
            <a:r>
              <a:rPr sz="2500" spc="459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Déficit</a:t>
            </a:r>
            <a:r>
              <a:rPr sz="2500" spc="4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484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intermediación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financiera:</a:t>
            </a:r>
            <a:r>
              <a:rPr sz="2500" spc="465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$0 </a:t>
            </a:r>
            <a:r>
              <a:rPr sz="2500" spc="65" dirty="0">
                <a:latin typeface="Calibri"/>
                <a:cs typeface="Calibri"/>
              </a:rPr>
              <a:t>(ajustable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visto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bueno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245" dirty="0">
                <a:latin typeface="Calibri"/>
                <a:cs typeface="Calibri"/>
              </a:rPr>
              <a:t>SHCP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 órgano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gobierno).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83312"/>
            <a:ext cx="10644505" cy="451929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R="247650" algn="ctr">
              <a:lnSpc>
                <a:spcPct val="100000"/>
              </a:lnSpc>
              <a:spcBef>
                <a:spcPts val="119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8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50" dirty="0">
                <a:latin typeface="Calibri"/>
                <a:cs typeface="Calibri"/>
              </a:rPr>
              <a:t>6°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05"/>
              </a:spcBef>
            </a:pPr>
            <a:r>
              <a:rPr sz="2500" spc="125" dirty="0">
                <a:latin typeface="Calibri"/>
                <a:cs typeface="Calibri"/>
              </a:rPr>
              <a:t>Ciudad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México.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Autoriza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endeudamiento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neto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65" dirty="0">
                <a:latin typeface="Calibri"/>
                <a:cs typeface="Calibri"/>
              </a:rPr>
              <a:t> $3,500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mdp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obras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dirty="0">
                <a:latin typeface="Calibri"/>
                <a:cs typeface="Calibri"/>
              </a:rPr>
              <a:t>permite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canjes/refinanciamientos/reestructura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conforme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LDFEFM.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500" b="1" spc="75" dirty="0">
                <a:latin typeface="Calibri"/>
                <a:cs typeface="Calibri"/>
              </a:rPr>
              <a:t>Artículo7°</a:t>
            </a:r>
            <a:endParaRPr sz="2500">
              <a:latin typeface="Calibri"/>
              <a:cs typeface="Calibri"/>
            </a:endParaRPr>
          </a:p>
          <a:p>
            <a:pPr marL="12700" marR="6350">
              <a:lnSpc>
                <a:spcPct val="100000"/>
              </a:lnSpc>
              <a:spcBef>
                <a:spcPts val="600"/>
              </a:spcBef>
            </a:pPr>
            <a:r>
              <a:rPr sz="2500" spc="70" dirty="0">
                <a:latin typeface="Calibri"/>
                <a:cs typeface="Calibri"/>
              </a:rPr>
              <a:t>Ingresos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proyectos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235" dirty="0">
                <a:latin typeface="Calibri"/>
                <a:cs typeface="Calibri"/>
              </a:rPr>
              <a:t>CFE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(inversión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financiada).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Reconoce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$509,256.2 </a:t>
            </a:r>
            <a:r>
              <a:rPr sz="2500" spc="85" dirty="0">
                <a:latin typeface="Calibri"/>
                <a:cs typeface="Calibri"/>
              </a:rPr>
              <a:t>mdp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(317,801.4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mdp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inversión </a:t>
            </a:r>
            <a:r>
              <a:rPr sz="2500" spc="50" dirty="0">
                <a:latin typeface="Calibri"/>
                <a:cs typeface="Calibri"/>
              </a:rPr>
              <a:t>directa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191,454.9</a:t>
            </a:r>
            <a:r>
              <a:rPr sz="2500" spc="5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mdp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condicionada).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48260"/>
            <a:ext cx="10645775" cy="609092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R="248285" algn="ctr">
              <a:lnSpc>
                <a:spcPct val="100000"/>
              </a:lnSpc>
              <a:spcBef>
                <a:spcPts val="91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1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FACILIDADES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65" dirty="0">
                <a:solidFill>
                  <a:srgbClr val="375F92"/>
                </a:solidFill>
                <a:latin typeface="Calibri"/>
                <a:cs typeface="Calibri"/>
              </a:rPr>
              <a:t>ADMINISTRATIVAS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BENEFICIOS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0" dirty="0">
                <a:solidFill>
                  <a:srgbClr val="375F92"/>
                </a:solidFill>
                <a:latin typeface="Calibri"/>
                <a:cs typeface="Calibri"/>
              </a:rPr>
              <a:t>FISCALES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30" dirty="0">
                <a:latin typeface="Calibri"/>
                <a:cs typeface="Calibri"/>
              </a:rPr>
              <a:t>11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ts val="2700"/>
              </a:lnSpc>
              <a:spcBef>
                <a:spcPts val="640"/>
              </a:spcBef>
              <a:tabLst>
                <a:tab pos="1524000" algn="l"/>
                <a:tab pos="2221865" algn="l"/>
                <a:tab pos="4547870" algn="l"/>
                <a:tab pos="4955540" algn="l"/>
                <a:tab pos="6171565" algn="l"/>
                <a:tab pos="7272020" algn="l"/>
                <a:tab pos="8705850" algn="l"/>
                <a:tab pos="9721215" algn="l"/>
              </a:tabLst>
            </a:pPr>
            <a:r>
              <a:rPr sz="2500" spc="85" dirty="0">
                <a:latin typeface="Calibri"/>
                <a:cs typeface="Calibri"/>
              </a:rPr>
              <a:t>Recargos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5" dirty="0">
                <a:latin typeface="Calibri"/>
                <a:cs typeface="Calibri"/>
              </a:rPr>
              <a:t>por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prórroga/pagos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85" dirty="0">
                <a:latin typeface="Calibri"/>
                <a:cs typeface="Calibri"/>
              </a:rPr>
              <a:t>plazos.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5" dirty="0">
                <a:latin typeface="Calibri"/>
                <a:cs typeface="Calibri"/>
              </a:rPr>
              <a:t>1.38%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5" dirty="0">
                <a:latin typeface="Calibri"/>
                <a:cs typeface="Calibri"/>
              </a:rPr>
              <a:t>mensual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5" dirty="0">
                <a:latin typeface="Calibri"/>
                <a:cs typeface="Calibri"/>
              </a:rPr>
              <a:t>sobre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25" dirty="0">
                <a:latin typeface="Calibri"/>
                <a:cs typeface="Calibri"/>
              </a:rPr>
              <a:t>saldos </a:t>
            </a:r>
            <a:r>
              <a:rPr sz="2500" spc="75" dirty="0">
                <a:latin typeface="Calibri"/>
                <a:cs typeface="Calibri"/>
              </a:rPr>
              <a:t>insolutos;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1.42%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125" dirty="0">
                <a:latin typeface="Calibri"/>
                <a:cs typeface="Calibri"/>
              </a:rPr>
              <a:t>/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1.63%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25" dirty="0">
                <a:latin typeface="Calibri"/>
                <a:cs typeface="Calibri"/>
              </a:rPr>
              <a:t>/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1.97%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mensual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según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plazos.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20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145" dirty="0">
                <a:latin typeface="Calibri"/>
                <a:cs typeface="Calibri"/>
              </a:rPr>
              <a:t>Estímulos</a:t>
            </a:r>
            <a:r>
              <a:rPr sz="2500" b="1" dirty="0">
                <a:latin typeface="Calibri"/>
                <a:cs typeface="Calibri"/>
              </a:rPr>
              <a:t> y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exenciones</a:t>
            </a:r>
            <a:r>
              <a:rPr sz="2500" b="1" spc="10" dirty="0">
                <a:latin typeface="Calibri"/>
                <a:cs typeface="Calibri"/>
              </a:rPr>
              <a:t> </a:t>
            </a:r>
            <a:r>
              <a:rPr sz="2500" b="1" spc="150" dirty="0">
                <a:latin typeface="Calibri"/>
                <a:cs typeface="Calibri"/>
              </a:rPr>
              <a:t>específicas</a:t>
            </a:r>
            <a:endParaRPr sz="2500">
              <a:latin typeface="Calibri"/>
              <a:cs typeface="Calibri"/>
            </a:endParaRPr>
          </a:p>
          <a:p>
            <a:pPr marL="355600" marR="8255" indent="-342900">
              <a:lnSpc>
                <a:spcPts val="2700"/>
              </a:lnSpc>
              <a:spcBef>
                <a:spcPts val="64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Minería: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acreditamiento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derecho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especial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(LFD</a:t>
            </a:r>
            <a:r>
              <a:rPr sz="2500" spc="3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268)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contribuyentes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ingresos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&lt;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$50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mdp.</a:t>
            </a:r>
            <a:endParaRPr sz="2500">
              <a:latin typeface="Calibri"/>
              <a:cs typeface="Calibri"/>
            </a:endParaRPr>
          </a:p>
          <a:p>
            <a:pPr marL="355600" marR="6350" indent="-342900">
              <a:lnSpc>
                <a:spcPts val="27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50" dirty="0">
                <a:latin typeface="Calibri"/>
                <a:cs typeface="Calibri"/>
              </a:rPr>
              <a:t>Libros/revistas: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continuidad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estímulo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editores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ingresos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≤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$6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mdp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≥90%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total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130" dirty="0">
                <a:latin typeface="Calibri"/>
                <a:cs typeface="Calibri"/>
              </a:rPr>
              <a:t>esa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enajenación.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65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dirty="0">
                <a:latin typeface="Calibri"/>
                <a:cs typeface="Calibri"/>
              </a:rPr>
              <a:t>DTA </a:t>
            </a:r>
            <a:r>
              <a:rPr sz="2500" spc="114" dirty="0">
                <a:latin typeface="Calibri"/>
                <a:cs typeface="Calibri"/>
              </a:rPr>
              <a:t>gas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natural: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exento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DTA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importación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gas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natural.</a:t>
            </a:r>
            <a:endParaRPr sz="2500">
              <a:latin typeface="Calibri"/>
              <a:cs typeface="Calibri"/>
            </a:endParaRPr>
          </a:p>
          <a:p>
            <a:pPr marL="355600" marR="6985" indent="-342900">
              <a:lnSpc>
                <a:spcPts val="2700"/>
              </a:lnSpc>
              <a:spcBef>
                <a:spcPts val="64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Cumplimiento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resoluciones</a:t>
            </a:r>
            <a:r>
              <a:rPr sz="2500" spc="36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internacionales: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facultad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Ejecutivo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30" dirty="0">
                <a:latin typeface="Calibri"/>
                <a:cs typeface="Calibri"/>
              </a:rPr>
              <a:t>para </a:t>
            </a:r>
            <a:r>
              <a:rPr sz="2500" spc="80" dirty="0">
                <a:latin typeface="Calibri"/>
                <a:cs typeface="Calibri"/>
              </a:rPr>
              <a:t>beneficios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fiscales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necesarios.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83312"/>
            <a:ext cx="10645140" cy="352869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R="247650" algn="ctr">
              <a:lnSpc>
                <a:spcPct val="100000"/>
              </a:lnSpc>
              <a:spcBef>
                <a:spcPts val="119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8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FACILIDADES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65" dirty="0">
                <a:solidFill>
                  <a:srgbClr val="375F92"/>
                </a:solidFill>
                <a:latin typeface="Calibri"/>
                <a:cs typeface="Calibri"/>
              </a:rPr>
              <a:t>ADMINISTRATIVAS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BENEFICIOS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0" dirty="0">
                <a:solidFill>
                  <a:srgbClr val="375F92"/>
                </a:solidFill>
                <a:latin typeface="Calibri"/>
                <a:cs typeface="Calibri"/>
              </a:rPr>
              <a:t>FISCALES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10"/>
              </a:spcBef>
            </a:pP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21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125" dirty="0">
                <a:latin typeface="Calibri"/>
                <a:cs typeface="Calibri"/>
              </a:rPr>
              <a:t>Derogaciones</a:t>
            </a:r>
            <a:r>
              <a:rPr sz="2500" b="1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de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exenciones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y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destinos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140" dirty="0">
                <a:latin typeface="Calibri"/>
                <a:cs typeface="Calibri"/>
              </a:rPr>
              <a:t>específicos.</a:t>
            </a: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derogan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exenciones,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no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sujeciones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destinos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específicos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no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previstos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en </a:t>
            </a:r>
            <a:r>
              <a:rPr sz="2500" spc="70" dirty="0">
                <a:latin typeface="Calibri"/>
                <a:cs typeface="Calibri"/>
              </a:rPr>
              <a:t>leyes</a:t>
            </a:r>
            <a:r>
              <a:rPr sz="2500" spc="48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fiscales</a:t>
            </a:r>
            <a:r>
              <a:rPr sz="2500" spc="47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(incluye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145" dirty="0">
                <a:latin typeface="Calibri"/>
                <a:cs typeface="Calibri"/>
              </a:rPr>
              <a:t>EPE</a:t>
            </a:r>
            <a:r>
              <a:rPr sz="2500" spc="4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47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organismos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8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seguridad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social);</a:t>
            </a:r>
            <a:r>
              <a:rPr sz="2500" spc="4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también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se </a:t>
            </a:r>
            <a:r>
              <a:rPr sz="2500" spc="55" dirty="0">
                <a:latin typeface="Calibri"/>
                <a:cs typeface="Calibri"/>
              </a:rPr>
              <a:t>eliminan</a:t>
            </a:r>
            <a:r>
              <a:rPr sz="2500" spc="80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disposiciones</a:t>
            </a:r>
            <a:r>
              <a:rPr sz="2500" spc="75" dirty="0">
                <a:latin typeface="Calibri"/>
                <a:cs typeface="Calibri"/>
              </a:rPr>
              <a:t>  que  </a:t>
            </a:r>
            <a:r>
              <a:rPr sz="2500" spc="105" dirty="0">
                <a:latin typeface="Calibri"/>
                <a:cs typeface="Calibri"/>
              </a:rPr>
              <a:t>clasifican</a:t>
            </a:r>
            <a:r>
              <a:rPr sz="2500" spc="75" dirty="0">
                <a:latin typeface="Calibri"/>
                <a:cs typeface="Calibri"/>
              </a:rPr>
              <a:t>  </a:t>
            </a:r>
            <a:r>
              <a:rPr sz="2500" spc="110" dirty="0">
                <a:latin typeface="Calibri"/>
                <a:cs typeface="Calibri"/>
              </a:rPr>
              <a:t>como</a:t>
            </a:r>
            <a:r>
              <a:rPr sz="2500" spc="7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excedentes</a:t>
            </a:r>
            <a:r>
              <a:rPr sz="2500" spc="7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ingresos</a:t>
            </a:r>
            <a:r>
              <a:rPr sz="2500" spc="80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70" dirty="0">
                <a:latin typeface="Calibri"/>
                <a:cs typeface="Calibri"/>
              </a:rPr>
              <a:t>  </a:t>
            </a:r>
            <a:r>
              <a:rPr sz="2500" spc="30" dirty="0">
                <a:latin typeface="Calibri"/>
                <a:cs typeface="Calibri"/>
              </a:rPr>
              <a:t>no </a:t>
            </a:r>
            <a:r>
              <a:rPr sz="2500" spc="55" dirty="0">
                <a:latin typeface="Calibri"/>
                <a:cs typeface="Calibri"/>
              </a:rPr>
              <a:t>corresponden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48260"/>
            <a:ext cx="10645775" cy="567182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R="248285" algn="ctr">
              <a:lnSpc>
                <a:spcPct val="100000"/>
              </a:lnSpc>
              <a:spcBef>
                <a:spcPts val="91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1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FACILIDADES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65" dirty="0">
                <a:solidFill>
                  <a:srgbClr val="375F92"/>
                </a:solidFill>
                <a:latin typeface="Calibri"/>
                <a:cs typeface="Calibri"/>
              </a:rPr>
              <a:t>ADMINISTRATIVAS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BENEFICIOS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0" dirty="0">
                <a:solidFill>
                  <a:srgbClr val="375F92"/>
                </a:solidFill>
                <a:latin typeface="Calibri"/>
                <a:cs typeface="Calibri"/>
              </a:rPr>
              <a:t>FISCALES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24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170" dirty="0">
                <a:latin typeface="Calibri"/>
                <a:cs typeface="Calibri"/>
              </a:rPr>
              <a:t>ISR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intereses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-120" dirty="0">
                <a:latin typeface="Calibri"/>
                <a:cs typeface="Calibri"/>
              </a:rPr>
              <a:t>–</a:t>
            </a:r>
            <a:r>
              <a:rPr sz="2500" b="1" spc="-55" dirty="0">
                <a:latin typeface="Calibri"/>
                <a:cs typeface="Calibri"/>
              </a:rPr>
              <a:t> </a:t>
            </a:r>
            <a:r>
              <a:rPr sz="2500" b="1" spc="140" dirty="0">
                <a:latin typeface="Calibri"/>
                <a:cs typeface="Calibri"/>
              </a:rPr>
              <a:t>tasa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de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85" dirty="0">
                <a:latin typeface="Calibri"/>
                <a:cs typeface="Calibri"/>
              </a:rPr>
              <a:t>retención.</a:t>
            </a:r>
            <a:endParaRPr sz="2500">
              <a:latin typeface="Calibri"/>
              <a:cs typeface="Calibri"/>
            </a:endParaRPr>
          </a:p>
          <a:p>
            <a:pPr marL="12700" marR="7620">
              <a:lnSpc>
                <a:spcPts val="2700"/>
              </a:lnSpc>
              <a:spcBef>
                <a:spcPts val="640"/>
              </a:spcBef>
            </a:pPr>
            <a:r>
              <a:rPr sz="2500" spc="60" dirty="0">
                <a:latin typeface="Calibri"/>
                <a:cs typeface="Calibri"/>
              </a:rPr>
              <a:t>Fija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2026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una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tasa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0.90%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sobre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capital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genera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intereses</a:t>
            </a:r>
            <a:r>
              <a:rPr sz="2500" spc="-10" dirty="0">
                <a:latin typeface="Calibri"/>
                <a:cs typeface="Calibri"/>
              </a:rPr>
              <a:t> (menor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resultante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metodología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vigente).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25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145" dirty="0">
                <a:latin typeface="Calibri"/>
                <a:cs typeface="Calibri"/>
              </a:rPr>
              <a:t>Facilidades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125" dirty="0">
                <a:latin typeface="Calibri"/>
                <a:cs typeface="Calibri"/>
              </a:rPr>
              <a:t>complementarias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85" dirty="0">
                <a:latin typeface="Calibri"/>
                <a:cs typeface="Calibri"/>
              </a:rPr>
              <a:t>(varias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05" dirty="0">
                <a:latin typeface="Calibri"/>
                <a:cs typeface="Calibri"/>
              </a:rPr>
              <a:t>fracciones).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ts val="2700"/>
              </a:lnSpc>
              <a:spcBef>
                <a:spcPts val="64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70" dirty="0">
                <a:latin typeface="Calibri"/>
                <a:cs typeface="Calibri"/>
              </a:rPr>
              <a:t>Préstamo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valores:</a:t>
            </a:r>
            <a:r>
              <a:rPr sz="2500" spc="1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retención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provisional</a:t>
            </a:r>
            <a:r>
              <a:rPr sz="2500" spc="17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160" dirty="0">
                <a:latin typeface="Calibri"/>
                <a:cs typeface="Calibri"/>
              </a:rPr>
              <a:t>9%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sobre</a:t>
            </a:r>
            <a:r>
              <a:rPr sz="2500" spc="18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intereses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“premio </a:t>
            </a:r>
            <a:r>
              <a:rPr sz="2500" spc="60" dirty="0">
                <a:latin typeface="Calibri"/>
                <a:cs typeface="Calibri"/>
              </a:rPr>
              <a:t>convenido”;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reglas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fondos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prestan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títulos.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ts val="27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  <a:tab pos="2428240" algn="l"/>
                <a:tab pos="3312160" algn="l"/>
                <a:tab pos="3795395" algn="l"/>
                <a:tab pos="4860925" algn="l"/>
                <a:tab pos="6179185" algn="l"/>
                <a:tab pos="7829550" algn="l"/>
                <a:tab pos="9047480" algn="l"/>
                <a:tab pos="10018395" algn="l"/>
              </a:tabLst>
            </a:pPr>
            <a:r>
              <a:rPr sz="2500" spc="45" dirty="0">
                <a:latin typeface="Calibri"/>
                <a:cs typeface="Calibri"/>
              </a:rPr>
              <a:t>Transparencia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5" dirty="0">
                <a:latin typeface="Calibri"/>
                <a:cs typeface="Calibri"/>
              </a:rPr>
              <a:t>fiscal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en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figuras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jurídicas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extranjeras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40" dirty="0">
                <a:latin typeface="Calibri"/>
                <a:cs typeface="Calibri"/>
              </a:rPr>
              <a:t>(incluye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0" dirty="0">
                <a:latin typeface="Calibri"/>
                <a:cs typeface="Calibri"/>
              </a:rPr>
              <a:t>reglas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0" dirty="0">
                <a:latin typeface="Calibri"/>
                <a:cs typeface="Calibri"/>
              </a:rPr>
              <a:t>para </a:t>
            </a:r>
            <a:r>
              <a:rPr sz="2500" spc="145" dirty="0">
                <a:latin typeface="Calibri"/>
                <a:cs typeface="Calibri"/>
              </a:rPr>
              <a:t>SIEFORE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como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integrantes).</a:t>
            </a:r>
            <a:endParaRPr sz="2500">
              <a:latin typeface="Calibri"/>
              <a:cs typeface="Calibri"/>
            </a:endParaRPr>
          </a:p>
          <a:p>
            <a:pPr marL="355600" marR="7620" indent="-342900">
              <a:lnSpc>
                <a:spcPts val="2700"/>
              </a:lnSpc>
              <a:spcBef>
                <a:spcPts val="60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75" dirty="0">
                <a:latin typeface="Calibri"/>
                <a:cs typeface="Calibri"/>
              </a:rPr>
              <a:t>RESICO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agropecuario: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mantener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exención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$900,000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pagar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solo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por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excedente.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48260"/>
            <a:ext cx="10645775" cy="600075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R="248920" algn="ctr">
              <a:lnSpc>
                <a:spcPct val="100000"/>
              </a:lnSpc>
              <a:spcBef>
                <a:spcPts val="91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marL="189230" marR="187960" algn="ctr">
              <a:lnSpc>
                <a:spcPts val="2590"/>
              </a:lnSpc>
              <a:spcBef>
                <a:spcPts val="114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10" dirty="0">
                <a:solidFill>
                  <a:srgbClr val="375F92"/>
                </a:solidFill>
                <a:latin typeface="Calibri"/>
                <a:cs typeface="Calibri"/>
              </a:rPr>
              <a:t>INFORMACIÓN,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TRANSPARENCIA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5" dirty="0">
                <a:solidFill>
                  <a:srgbClr val="375F92"/>
                </a:solidFill>
                <a:latin typeface="Calibri"/>
                <a:cs typeface="Calibri"/>
              </a:rPr>
              <a:t>EVALUACIÓN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60" dirty="0">
                <a:solidFill>
                  <a:srgbClr val="375F92"/>
                </a:solidFill>
                <a:latin typeface="Calibri"/>
                <a:cs typeface="Calibri"/>
              </a:rPr>
              <a:t>EFICIENCIA </a:t>
            </a:r>
            <a:r>
              <a:rPr sz="2400" b="1" spc="70" dirty="0">
                <a:solidFill>
                  <a:srgbClr val="375F92"/>
                </a:solidFill>
                <a:latin typeface="Calibri"/>
                <a:cs typeface="Calibri"/>
              </a:rPr>
              <a:t>REAUDATORIA</a:t>
            </a:r>
            <a:r>
              <a:rPr sz="2400" b="1" spc="-2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FISCALIZACIÓN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26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Estudio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95" dirty="0">
                <a:latin typeface="Calibri"/>
                <a:cs typeface="Calibri"/>
              </a:rPr>
              <a:t>ingreso-</a:t>
            </a:r>
            <a:r>
              <a:rPr sz="2500" b="1" spc="80" dirty="0">
                <a:latin typeface="Calibri"/>
                <a:cs typeface="Calibri"/>
              </a:rPr>
              <a:t>gasto.</a:t>
            </a: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ts val="2700"/>
              </a:lnSpc>
              <a:spcBef>
                <a:spcPts val="645"/>
              </a:spcBef>
            </a:pPr>
            <a:r>
              <a:rPr sz="2500" spc="175" dirty="0">
                <a:latin typeface="Calibri"/>
                <a:cs typeface="Calibri"/>
              </a:rPr>
              <a:t>La</a:t>
            </a:r>
            <a:r>
              <a:rPr sz="2500" spc="320" dirty="0">
                <a:latin typeface="Calibri"/>
                <a:cs typeface="Calibri"/>
              </a:rPr>
              <a:t>  </a:t>
            </a:r>
            <a:r>
              <a:rPr sz="2500" spc="235" dirty="0">
                <a:latin typeface="Calibri"/>
                <a:cs typeface="Calibri"/>
              </a:rPr>
              <a:t>SHCP</a:t>
            </a:r>
            <a:r>
              <a:rPr sz="2500" spc="31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deberá</a:t>
            </a:r>
            <a:r>
              <a:rPr sz="2500" spc="3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realizar</a:t>
            </a:r>
            <a:r>
              <a:rPr sz="2500" spc="3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31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publicar</a:t>
            </a:r>
            <a:r>
              <a:rPr sz="2500" spc="32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un</a:t>
            </a:r>
            <a:r>
              <a:rPr sz="2500" spc="32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estudio</a:t>
            </a:r>
            <a:r>
              <a:rPr sz="2500" spc="3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325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decil</a:t>
            </a:r>
            <a:r>
              <a:rPr sz="2500" spc="31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25" dirty="0">
                <a:latin typeface="Calibri"/>
                <a:cs typeface="Calibri"/>
              </a:rPr>
              <a:t>  </a:t>
            </a:r>
            <a:r>
              <a:rPr sz="2500" spc="35" dirty="0">
                <a:latin typeface="Calibri"/>
                <a:cs typeface="Calibri"/>
              </a:rPr>
              <a:t>ingreso </a:t>
            </a:r>
            <a:r>
              <a:rPr sz="2500" spc="70" dirty="0">
                <a:latin typeface="Calibri"/>
                <a:cs typeface="Calibri"/>
              </a:rPr>
              <a:t>(contribuciones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bienes/servicios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recibidos)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150" dirty="0">
                <a:latin typeface="Calibri"/>
                <a:cs typeface="Calibri"/>
              </a:rPr>
              <a:t>más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tardar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30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junio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de 2026;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armoniza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LSAT.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25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-110" dirty="0">
                <a:latin typeface="Calibri"/>
                <a:cs typeface="Calibri"/>
              </a:rPr>
              <a:t>2G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105" dirty="0">
                <a:latin typeface="Calibri"/>
                <a:cs typeface="Calibri"/>
              </a:rPr>
              <a:t>Informes</a:t>
            </a:r>
            <a:r>
              <a:rPr sz="2500" b="1" dirty="0">
                <a:latin typeface="Calibri"/>
                <a:cs typeface="Calibri"/>
              </a:rPr>
              <a:t> </a:t>
            </a:r>
            <a:r>
              <a:rPr sz="2500" b="1" spc="165" dirty="0">
                <a:latin typeface="Calibri"/>
                <a:cs typeface="Calibri"/>
              </a:rPr>
              <a:t>SHCP.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spc="70" dirty="0">
                <a:latin typeface="Calibri"/>
                <a:cs typeface="Calibri"/>
              </a:rPr>
              <a:t>Ingresos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pagados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especie/servicios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45" dirty="0">
                <a:latin typeface="Calibri"/>
                <a:cs typeface="Calibri"/>
              </a:rPr>
              <a:t>su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destino.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ts val="2700"/>
              </a:lnSpc>
              <a:spcBef>
                <a:spcPts val="640"/>
              </a:spcBef>
              <a:buFont typeface="Wingdings"/>
              <a:buChar char=""/>
              <a:tabLst>
                <a:tab pos="355600" algn="l"/>
                <a:tab pos="1630680" algn="l"/>
                <a:tab pos="2328545" algn="l"/>
                <a:tab pos="3914140" algn="l"/>
                <a:tab pos="4959985" algn="l"/>
                <a:tab pos="5577205" algn="l"/>
                <a:tab pos="7915275" algn="l"/>
                <a:tab pos="9265285" algn="l"/>
                <a:tab pos="10287000" algn="l"/>
              </a:tabLst>
            </a:pPr>
            <a:r>
              <a:rPr sz="2500" spc="65" dirty="0">
                <a:latin typeface="Calibri"/>
                <a:cs typeface="Calibri"/>
              </a:rPr>
              <a:t>Avance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del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programa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5" dirty="0">
                <a:latin typeface="Calibri"/>
                <a:cs typeface="Calibri"/>
              </a:rPr>
              <a:t>anual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de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45" dirty="0">
                <a:latin typeface="Calibri"/>
                <a:cs typeface="Calibri"/>
              </a:rPr>
              <a:t>financiamiento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40" dirty="0">
                <a:latin typeface="Calibri"/>
                <a:cs typeface="Calibri"/>
              </a:rPr>
              <a:t>(incluye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5" dirty="0">
                <a:latin typeface="Calibri"/>
                <a:cs typeface="Calibri"/>
              </a:rPr>
              <a:t>gasto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spc="40" dirty="0">
                <a:latin typeface="Calibri"/>
                <a:cs typeface="Calibri"/>
              </a:rPr>
              <a:t>capital/refinanciamiento).</a:t>
            </a:r>
            <a:endParaRPr sz="2500">
              <a:latin typeface="Calibri"/>
              <a:cs typeface="Calibri"/>
            </a:endParaRPr>
          </a:p>
          <a:p>
            <a:pPr marL="355600" marR="5715" indent="-342900">
              <a:lnSpc>
                <a:spcPts val="27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  <a:tab pos="2204085" algn="l"/>
                <a:tab pos="3902075" algn="l"/>
                <a:tab pos="4349750" algn="l"/>
                <a:tab pos="6122670" algn="l"/>
                <a:tab pos="7125970" algn="l"/>
                <a:tab pos="7598409" algn="l"/>
                <a:tab pos="9059545" algn="l"/>
              </a:tabLst>
            </a:pPr>
            <a:r>
              <a:rPr sz="2500" spc="65" dirty="0">
                <a:latin typeface="Calibri"/>
                <a:cs typeface="Calibri"/>
              </a:rPr>
              <a:t>Coberturas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petroleras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0" dirty="0">
                <a:latin typeface="Calibri"/>
                <a:cs typeface="Calibri"/>
              </a:rPr>
              <a:t>y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85" dirty="0">
                <a:latin typeface="Calibri"/>
                <a:cs typeface="Calibri"/>
              </a:rPr>
              <a:t>subcuenta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5" dirty="0">
                <a:latin typeface="Calibri"/>
                <a:cs typeface="Calibri"/>
              </a:rPr>
              <a:t>FEIP;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0" dirty="0">
                <a:latin typeface="Calibri"/>
                <a:cs typeface="Calibri"/>
              </a:rPr>
              <a:t>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5" dirty="0">
                <a:latin typeface="Calibri"/>
                <a:cs typeface="Calibri"/>
              </a:rPr>
              <a:t>ingresos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0" dirty="0">
                <a:latin typeface="Calibri"/>
                <a:cs typeface="Calibri"/>
              </a:rPr>
              <a:t>excedentes </a:t>
            </a:r>
            <a:r>
              <a:rPr sz="2500" spc="95" dirty="0">
                <a:latin typeface="Calibri"/>
                <a:cs typeface="Calibri"/>
              </a:rPr>
              <a:t>comparados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 </a:t>
            </a:r>
            <a:r>
              <a:rPr sz="2500" spc="60" dirty="0">
                <a:latin typeface="Calibri"/>
                <a:cs typeface="Calibri"/>
              </a:rPr>
              <a:t>subsector.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888402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06500" y="-83312"/>
            <a:ext cx="10645140" cy="564769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R="247650" algn="ctr">
              <a:lnSpc>
                <a:spcPct val="100000"/>
              </a:lnSpc>
              <a:spcBef>
                <a:spcPts val="1190"/>
              </a:spcBef>
            </a:pPr>
            <a:r>
              <a:rPr sz="2400" b="1" spc="114" dirty="0">
                <a:latin typeface="Calibri"/>
                <a:cs typeface="Calibri"/>
              </a:rPr>
              <a:t>COMENTARIOS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90" dirty="0">
                <a:latin typeface="Calibri"/>
                <a:cs typeface="Calibri"/>
              </a:rPr>
              <a:t>PAQUETE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155" dirty="0">
                <a:latin typeface="Calibri"/>
                <a:cs typeface="Calibri"/>
              </a:rPr>
              <a:t>ECONÓMICO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  <a:p>
            <a:pPr marL="189230" marR="187325" algn="ctr">
              <a:lnSpc>
                <a:spcPct val="100000"/>
              </a:lnSpc>
              <a:spcBef>
                <a:spcPts val="1085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10" dirty="0">
                <a:solidFill>
                  <a:srgbClr val="375F92"/>
                </a:solidFill>
                <a:latin typeface="Calibri"/>
                <a:cs typeface="Calibri"/>
              </a:rPr>
              <a:t>INFORMACIÓN,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TRANSPARENCIA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5" dirty="0">
                <a:solidFill>
                  <a:srgbClr val="375F92"/>
                </a:solidFill>
                <a:latin typeface="Calibri"/>
                <a:cs typeface="Calibri"/>
              </a:rPr>
              <a:t>EVALUACIÓN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60" dirty="0">
                <a:solidFill>
                  <a:srgbClr val="375F92"/>
                </a:solidFill>
                <a:latin typeface="Calibri"/>
                <a:cs typeface="Calibri"/>
              </a:rPr>
              <a:t>EFICIENCIA </a:t>
            </a:r>
            <a:r>
              <a:rPr sz="2400" b="1" spc="70" dirty="0">
                <a:solidFill>
                  <a:srgbClr val="375F92"/>
                </a:solidFill>
                <a:latin typeface="Calibri"/>
                <a:cs typeface="Calibri"/>
              </a:rPr>
              <a:t>REAUDATORIA</a:t>
            </a:r>
            <a:r>
              <a:rPr sz="2400" b="1" spc="-2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FISCALIZACIÓN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30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135" dirty="0">
                <a:latin typeface="Calibri"/>
                <a:cs typeface="Calibri"/>
              </a:rPr>
              <a:t>Estudios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de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95" dirty="0">
                <a:latin typeface="Calibri"/>
                <a:cs typeface="Calibri"/>
              </a:rPr>
              <a:t>evasión</a:t>
            </a:r>
            <a:endParaRPr sz="25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2500" spc="114" dirty="0">
                <a:latin typeface="Calibri"/>
                <a:cs typeface="Calibri"/>
              </a:rPr>
              <a:t>El</a:t>
            </a:r>
            <a:r>
              <a:rPr sz="2500" spc="9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SAT</a:t>
            </a:r>
            <a:r>
              <a:rPr sz="2500" spc="10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publicará</a:t>
            </a:r>
            <a:r>
              <a:rPr sz="2500" spc="9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(y</a:t>
            </a:r>
            <a:r>
              <a:rPr sz="2500" spc="10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entregará</a:t>
            </a:r>
            <a:r>
              <a:rPr sz="2500" spc="100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95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comisiones)</a:t>
            </a:r>
            <a:r>
              <a:rPr sz="2500" spc="100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estudios</a:t>
            </a:r>
            <a:r>
              <a:rPr sz="2500" spc="10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sobre</a:t>
            </a:r>
            <a:r>
              <a:rPr sz="2500" spc="10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evasión</a:t>
            </a:r>
            <a:r>
              <a:rPr sz="2500" spc="95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con </a:t>
            </a:r>
            <a:r>
              <a:rPr sz="2500" spc="70" dirty="0">
                <a:latin typeface="Calibri"/>
                <a:cs typeface="Calibri"/>
              </a:rPr>
              <a:t>participación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academia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organismos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especializados,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150" dirty="0">
                <a:latin typeface="Calibri"/>
                <a:cs typeface="Calibri"/>
              </a:rPr>
              <a:t>más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tardar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35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días </a:t>
            </a:r>
            <a:r>
              <a:rPr sz="2500" spc="114" dirty="0">
                <a:latin typeface="Calibri"/>
                <a:cs typeface="Calibri"/>
              </a:rPr>
              <a:t>después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concluido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2026.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60" dirty="0">
                <a:latin typeface="Calibri"/>
                <a:cs typeface="Calibri"/>
              </a:rPr>
              <a:t>31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Requisitos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spc="80" dirty="0">
                <a:latin typeface="Calibri"/>
                <a:cs typeface="Calibri"/>
              </a:rPr>
              <a:t>para</a:t>
            </a:r>
            <a:r>
              <a:rPr sz="2500" b="1" spc="-60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iniciativas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75" dirty="0">
                <a:latin typeface="Calibri"/>
                <a:cs typeface="Calibri"/>
              </a:rPr>
              <a:t>futuras.</a:t>
            </a: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2500" spc="80" dirty="0">
                <a:latin typeface="Calibri"/>
                <a:cs typeface="Calibri"/>
              </a:rPr>
              <a:t>Impacto</a:t>
            </a:r>
            <a:r>
              <a:rPr sz="2500" spc="330" dirty="0">
                <a:latin typeface="Calibri"/>
                <a:cs typeface="Calibri"/>
              </a:rPr>
              <a:t>   </a:t>
            </a:r>
            <a:r>
              <a:rPr sz="2500" spc="50" dirty="0">
                <a:latin typeface="Calibri"/>
                <a:cs typeface="Calibri"/>
              </a:rPr>
              <a:t>recaudatorio</a:t>
            </a:r>
            <a:r>
              <a:rPr sz="2500" spc="335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330" dirty="0">
                <a:latin typeface="Calibri"/>
                <a:cs typeface="Calibri"/>
              </a:rPr>
              <a:t>   </a:t>
            </a:r>
            <a:r>
              <a:rPr sz="2500" spc="80" dirty="0">
                <a:latin typeface="Calibri"/>
                <a:cs typeface="Calibri"/>
              </a:rPr>
              <a:t>medida,</a:t>
            </a:r>
            <a:r>
              <a:rPr sz="2500" spc="335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criterios</a:t>
            </a:r>
            <a:r>
              <a:rPr sz="2500" spc="330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30" dirty="0">
                <a:latin typeface="Calibri"/>
                <a:cs typeface="Calibri"/>
              </a:rPr>
              <a:t>   </a:t>
            </a:r>
            <a:r>
              <a:rPr sz="2500" spc="65" dirty="0">
                <a:latin typeface="Calibri"/>
                <a:cs typeface="Calibri"/>
              </a:rPr>
              <a:t>política</a:t>
            </a:r>
            <a:r>
              <a:rPr sz="2500" spc="330" dirty="0">
                <a:latin typeface="Calibri"/>
                <a:cs typeface="Calibri"/>
              </a:rPr>
              <a:t>   </a:t>
            </a:r>
            <a:r>
              <a:rPr sz="2500" spc="-10" dirty="0">
                <a:latin typeface="Calibri"/>
                <a:cs typeface="Calibri"/>
              </a:rPr>
              <a:t>tributaria </a:t>
            </a:r>
            <a:r>
              <a:rPr sz="2500" spc="45" dirty="0">
                <a:latin typeface="Calibri"/>
                <a:cs typeface="Calibri"/>
              </a:rPr>
              <a:t>(certidumbre,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sencillez,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costo-</a:t>
            </a:r>
            <a:r>
              <a:rPr sz="2500" spc="90" dirty="0">
                <a:latin typeface="Calibri"/>
                <a:cs typeface="Calibri"/>
              </a:rPr>
              <a:t>recaudación,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estabilidad),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LIF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2027: </a:t>
            </a:r>
            <a:r>
              <a:rPr sz="2500" spc="60" dirty="0">
                <a:latin typeface="Calibri"/>
                <a:cs typeface="Calibri"/>
              </a:rPr>
              <a:t>memoria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cálculo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rubro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proyecciones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5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años.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28194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2329" y="5150358"/>
            <a:ext cx="7293609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225" dirty="0">
                <a:solidFill>
                  <a:srgbClr val="0F243E"/>
                </a:solidFill>
                <a:latin typeface="Calibri"/>
                <a:cs typeface="Calibri"/>
              </a:rPr>
              <a:t>EXPOSICIÓN</a:t>
            </a:r>
            <a:r>
              <a:rPr sz="3200" b="1" spc="-10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245" dirty="0">
                <a:solidFill>
                  <a:srgbClr val="0F243E"/>
                </a:solidFill>
                <a:latin typeface="Calibri"/>
                <a:cs typeface="Calibri"/>
              </a:rPr>
              <a:t>DE</a:t>
            </a:r>
            <a:r>
              <a:rPr sz="3200" b="1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85" dirty="0">
                <a:solidFill>
                  <a:srgbClr val="0F243E"/>
                </a:solidFill>
                <a:latin typeface="Calibri"/>
                <a:cs typeface="Calibri"/>
              </a:rPr>
              <a:t>MOTIVOS</a:t>
            </a:r>
            <a:r>
              <a:rPr sz="3200" b="1" spc="-9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</a:t>
            </a:r>
            <a:r>
              <a:rPr sz="3200" b="1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190" dirty="0">
                <a:solidFill>
                  <a:srgbClr val="0F243E"/>
                </a:solidFill>
                <a:latin typeface="Calibri"/>
                <a:cs typeface="Calibri"/>
              </a:rPr>
              <a:t>LA</a:t>
            </a:r>
            <a:r>
              <a:rPr sz="3200" b="1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195" dirty="0">
                <a:solidFill>
                  <a:srgbClr val="0F243E"/>
                </a:solidFill>
                <a:latin typeface="Calibri"/>
                <a:cs typeface="Calibri"/>
              </a:rPr>
              <a:t>LIF</a:t>
            </a:r>
            <a:r>
              <a:rPr sz="3200" b="1" spc="-7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55" dirty="0">
                <a:solidFill>
                  <a:srgbClr val="0F243E"/>
                </a:solidFill>
                <a:latin typeface="Calibri"/>
                <a:cs typeface="Calibri"/>
              </a:rPr>
              <a:t>2026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75250" y="6426504"/>
            <a:ext cx="24517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200" spc="-10" dirty="0">
                <a:solidFill>
                  <a:srgbClr val="888888"/>
                </a:solidFill>
                <a:latin typeface="Calibri"/>
                <a:cs typeface="Calibri"/>
              </a:rPr>
              <a:t>CAMBIOS FISCALES 2026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04117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04190"/>
            <a:ext cx="10645140" cy="5253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b="1" spc="130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2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50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2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-100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2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130" dirty="0">
                <a:solidFill>
                  <a:srgbClr val="375F92"/>
                </a:solidFill>
                <a:latin typeface="Calibri"/>
                <a:cs typeface="Calibri"/>
              </a:rPr>
              <a:t>ARTÍCULOS</a:t>
            </a:r>
            <a:r>
              <a:rPr sz="2200" b="1" spc="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90" dirty="0">
                <a:solidFill>
                  <a:srgbClr val="375F92"/>
                </a:solidFill>
                <a:latin typeface="Calibri"/>
                <a:cs typeface="Calibri"/>
              </a:rPr>
              <a:t>TRANSITORIOS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35"/>
              </a:spcBef>
            </a:pPr>
            <a:r>
              <a:rPr sz="2300" b="1" spc="100" dirty="0">
                <a:latin typeface="Calibri"/>
                <a:cs typeface="Calibri"/>
              </a:rPr>
              <a:t>Vigésimo</a:t>
            </a:r>
            <a:r>
              <a:rPr sz="2300" b="1" spc="-70" dirty="0">
                <a:latin typeface="Calibri"/>
                <a:cs typeface="Calibri"/>
              </a:rPr>
              <a:t> </a:t>
            </a:r>
            <a:r>
              <a:rPr sz="2300" b="1" spc="120" dirty="0">
                <a:latin typeface="Calibri"/>
                <a:cs typeface="Calibri"/>
              </a:rPr>
              <a:t>Segundo</a:t>
            </a:r>
            <a:r>
              <a:rPr sz="2300" b="1" spc="-70" dirty="0">
                <a:latin typeface="Calibri"/>
                <a:cs typeface="Calibri"/>
              </a:rPr>
              <a:t> </a:t>
            </a:r>
            <a:r>
              <a:rPr sz="2300" b="1" spc="65" dirty="0">
                <a:latin typeface="Calibri"/>
                <a:cs typeface="Calibri"/>
              </a:rPr>
              <a:t>(programa</a:t>
            </a:r>
            <a:r>
              <a:rPr sz="2300" b="1" spc="-50" dirty="0">
                <a:latin typeface="Calibri"/>
                <a:cs typeface="Calibri"/>
              </a:rPr>
              <a:t> </a:t>
            </a:r>
            <a:r>
              <a:rPr sz="2300" b="1" spc="110" dirty="0">
                <a:latin typeface="Calibri"/>
                <a:cs typeface="Calibri"/>
              </a:rPr>
              <a:t>de</a:t>
            </a:r>
            <a:r>
              <a:rPr sz="2300" b="1" spc="-55" dirty="0">
                <a:latin typeface="Calibri"/>
                <a:cs typeface="Calibri"/>
              </a:rPr>
              <a:t> </a:t>
            </a:r>
            <a:r>
              <a:rPr sz="2300" b="1" spc="95" dirty="0">
                <a:latin typeface="Calibri"/>
                <a:cs typeface="Calibri"/>
              </a:rPr>
              <a:t>regularización</a:t>
            </a:r>
            <a:r>
              <a:rPr sz="2300" b="1" spc="-50" dirty="0">
                <a:latin typeface="Calibri"/>
                <a:cs typeface="Calibri"/>
              </a:rPr>
              <a:t> </a:t>
            </a:r>
            <a:r>
              <a:rPr sz="2300" b="1" spc="100" dirty="0">
                <a:latin typeface="Calibri"/>
                <a:cs typeface="Calibri"/>
              </a:rPr>
              <a:t>fiscal)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300" spc="80" dirty="0">
                <a:latin typeface="Calibri"/>
                <a:cs typeface="Calibri"/>
              </a:rPr>
              <a:t>Continúa</a:t>
            </a:r>
            <a:r>
              <a:rPr sz="2300" spc="-1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el</a:t>
            </a:r>
            <a:r>
              <a:rPr sz="2300" spc="4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programa</a:t>
            </a:r>
            <a:r>
              <a:rPr sz="2300" spc="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para</a:t>
            </a:r>
            <a:r>
              <a:rPr sz="2300" spc="4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2026,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pero</a:t>
            </a:r>
            <a:r>
              <a:rPr sz="2300" spc="45" dirty="0">
                <a:latin typeface="Calibri"/>
                <a:cs typeface="Calibri"/>
              </a:rPr>
              <a:t> </a:t>
            </a:r>
            <a:r>
              <a:rPr sz="2300" spc="110" dirty="0">
                <a:latin typeface="Calibri"/>
                <a:cs typeface="Calibri"/>
              </a:rPr>
              <a:t>con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tres</a:t>
            </a:r>
            <a:r>
              <a:rPr sz="2300" spc="3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cambios:</a:t>
            </a:r>
            <a:endParaRPr sz="23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5"/>
              </a:spcBef>
              <a:buAutoNum type="romanLcPeriod"/>
              <a:tabLst>
                <a:tab pos="527685" algn="l"/>
              </a:tabLst>
            </a:pPr>
            <a:r>
              <a:rPr sz="2300" dirty="0">
                <a:latin typeface="Calibri"/>
                <a:cs typeface="Calibri"/>
              </a:rPr>
              <a:t>tope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ingresos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spc="100" dirty="0">
                <a:latin typeface="Calibri"/>
                <a:cs typeface="Calibri"/>
              </a:rPr>
              <a:t>sube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85" dirty="0">
                <a:latin typeface="Calibri"/>
                <a:cs typeface="Calibri"/>
              </a:rPr>
              <a:t>hasta</a:t>
            </a:r>
            <a:r>
              <a:rPr sz="2300" spc="-4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300</a:t>
            </a:r>
            <a:r>
              <a:rPr sz="2300" spc="-70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mdp;</a:t>
            </a:r>
            <a:endParaRPr sz="23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buAutoNum type="romanLcPeriod"/>
              <a:tabLst>
                <a:tab pos="527685" algn="l"/>
              </a:tabLst>
            </a:pPr>
            <a:r>
              <a:rPr sz="2300" spc="60" dirty="0">
                <a:latin typeface="Calibri"/>
                <a:cs typeface="Calibri"/>
              </a:rPr>
              <a:t>el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umbral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spc="130" dirty="0">
                <a:latin typeface="Calibri"/>
                <a:cs typeface="Calibri"/>
              </a:rPr>
              <a:t>se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verifica</a:t>
            </a:r>
            <a:r>
              <a:rPr sz="2300" spc="-2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solo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spc="110" dirty="0">
                <a:latin typeface="Calibri"/>
                <a:cs typeface="Calibri"/>
              </a:rPr>
              <a:t>con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referencia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al</a:t>
            </a:r>
            <a:r>
              <a:rPr sz="2300" spc="-1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ejercicio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35" dirty="0">
                <a:latin typeface="Calibri"/>
                <a:cs typeface="Calibri"/>
              </a:rPr>
              <a:t>2024;</a:t>
            </a:r>
            <a:endParaRPr sz="2300">
              <a:latin typeface="Calibri"/>
              <a:cs typeface="Calibri"/>
            </a:endParaRPr>
          </a:p>
          <a:p>
            <a:pPr marL="527685" marR="5080" indent="-515620">
              <a:lnSpc>
                <a:spcPct val="80000"/>
              </a:lnSpc>
              <a:spcBef>
                <a:spcPts val="550"/>
              </a:spcBef>
              <a:buAutoNum type="romanLcPeriod"/>
              <a:tabLst>
                <a:tab pos="527685" algn="l"/>
              </a:tabLst>
            </a:pPr>
            <a:r>
              <a:rPr sz="2300" b="1" spc="70" dirty="0">
                <a:latin typeface="Calibri"/>
                <a:cs typeface="Calibri"/>
              </a:rPr>
              <a:t>Podría</a:t>
            </a:r>
            <a:r>
              <a:rPr sz="2300" b="1" spc="20" dirty="0">
                <a:latin typeface="Calibri"/>
                <a:cs typeface="Calibri"/>
              </a:rPr>
              <a:t> </a:t>
            </a:r>
            <a:r>
              <a:rPr sz="2300" b="1" spc="95" dirty="0">
                <a:latin typeface="Calibri"/>
                <a:cs typeface="Calibri"/>
              </a:rPr>
              <a:t>excluir</a:t>
            </a:r>
            <a:r>
              <a:rPr sz="2300" b="1" spc="20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quienes</a:t>
            </a:r>
            <a:r>
              <a:rPr sz="2300" spc="30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ya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130" dirty="0">
                <a:latin typeface="Calibri"/>
                <a:cs typeface="Calibri"/>
              </a:rPr>
              <a:t>se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beneficiaron</a:t>
            </a:r>
            <a:r>
              <a:rPr sz="2300" spc="40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en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el</a:t>
            </a:r>
            <a:r>
              <a:rPr sz="2300" spc="3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Trigésimo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Cuarto</a:t>
            </a:r>
            <a:r>
              <a:rPr sz="2300" spc="3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Transitorio</a:t>
            </a:r>
            <a:r>
              <a:rPr sz="2300" spc="25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de </a:t>
            </a:r>
            <a:r>
              <a:rPr sz="2300" spc="95" dirty="0">
                <a:latin typeface="Calibri"/>
                <a:cs typeface="Calibri"/>
              </a:rPr>
              <a:t>la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105" dirty="0">
                <a:latin typeface="Calibri"/>
                <a:cs typeface="Calibri"/>
              </a:rPr>
              <a:t>LIF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2025.</a:t>
            </a:r>
            <a:endParaRPr sz="2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2300">
              <a:latin typeface="Calibri"/>
              <a:cs typeface="Calibri"/>
            </a:endParaRPr>
          </a:p>
          <a:p>
            <a:pPr marL="12700" marR="8255">
              <a:lnSpc>
                <a:spcPts val="2210"/>
              </a:lnSpc>
            </a:pPr>
            <a:r>
              <a:rPr sz="2300" b="1" spc="150" dirty="0">
                <a:latin typeface="Calibri"/>
                <a:cs typeface="Calibri"/>
              </a:rPr>
              <a:t>Cambio</a:t>
            </a:r>
            <a:r>
              <a:rPr sz="2300" b="1" spc="459" dirty="0">
                <a:latin typeface="Calibri"/>
                <a:cs typeface="Calibri"/>
              </a:rPr>
              <a:t> </a:t>
            </a:r>
            <a:r>
              <a:rPr sz="2300" b="1" spc="114" dirty="0">
                <a:latin typeface="Calibri"/>
                <a:cs typeface="Calibri"/>
              </a:rPr>
              <a:t>clave:</a:t>
            </a:r>
            <a:r>
              <a:rPr sz="2300" b="1" spc="455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Expansión</a:t>
            </a:r>
            <a:r>
              <a:rPr sz="2300" spc="46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sustantiva</a:t>
            </a:r>
            <a:r>
              <a:rPr sz="2300" spc="45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del</a:t>
            </a:r>
            <a:r>
              <a:rPr sz="2300" spc="46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universo</a:t>
            </a:r>
            <a:r>
              <a:rPr sz="2300" spc="459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potencial</a:t>
            </a:r>
            <a:r>
              <a:rPr sz="2300" spc="46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(de</a:t>
            </a:r>
            <a:r>
              <a:rPr sz="2300" spc="450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≤35</a:t>
            </a:r>
            <a:r>
              <a:rPr sz="2300" spc="455" dirty="0">
                <a:latin typeface="Calibri"/>
                <a:cs typeface="Calibri"/>
              </a:rPr>
              <a:t> </a:t>
            </a:r>
            <a:r>
              <a:rPr sz="2300" spc="80" dirty="0">
                <a:latin typeface="Calibri"/>
                <a:cs typeface="Calibri"/>
              </a:rPr>
              <a:t>mdp</a:t>
            </a:r>
            <a:r>
              <a:rPr sz="2300" spc="459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450" dirty="0">
                <a:latin typeface="Calibri"/>
                <a:cs typeface="Calibri"/>
              </a:rPr>
              <a:t> </a:t>
            </a:r>
            <a:r>
              <a:rPr sz="2300" spc="30" dirty="0">
                <a:latin typeface="Calibri"/>
                <a:cs typeface="Calibri"/>
              </a:rPr>
              <a:t>≤300 </a:t>
            </a:r>
            <a:r>
              <a:rPr sz="2300" spc="60" dirty="0">
                <a:latin typeface="Calibri"/>
                <a:cs typeface="Calibri"/>
              </a:rPr>
              <a:t>mdp)</a:t>
            </a:r>
            <a:r>
              <a:rPr sz="2300" spc="-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-5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nueva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base</a:t>
            </a:r>
            <a:r>
              <a:rPr sz="2300" spc="-25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-1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referencia</a:t>
            </a:r>
            <a:r>
              <a:rPr sz="2300" spc="2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(solo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2024).</a:t>
            </a:r>
            <a:endParaRPr sz="2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2300">
              <a:latin typeface="Calibri"/>
              <a:cs typeface="Calibri"/>
            </a:endParaRPr>
          </a:p>
          <a:p>
            <a:pPr marL="12700" marR="5715" algn="just">
              <a:lnSpc>
                <a:spcPct val="80000"/>
              </a:lnSpc>
            </a:pPr>
            <a:r>
              <a:rPr sz="2300" b="1" spc="105" dirty="0">
                <a:latin typeface="Calibri"/>
                <a:cs typeface="Calibri"/>
              </a:rPr>
              <a:t>Regularización</a:t>
            </a:r>
            <a:r>
              <a:rPr sz="2300" b="1" spc="555" dirty="0">
                <a:latin typeface="Calibri"/>
                <a:cs typeface="Calibri"/>
              </a:rPr>
              <a:t> </a:t>
            </a:r>
            <a:r>
              <a:rPr sz="2300" b="1" spc="140" dirty="0">
                <a:latin typeface="Calibri"/>
                <a:cs typeface="Calibri"/>
              </a:rPr>
              <a:t>fiscal</a:t>
            </a:r>
            <a:r>
              <a:rPr sz="2300" b="1" spc="555" dirty="0">
                <a:latin typeface="Calibri"/>
                <a:cs typeface="Calibri"/>
              </a:rPr>
              <a:t> </a:t>
            </a:r>
            <a:r>
              <a:rPr sz="2300" b="1" spc="20" dirty="0">
                <a:latin typeface="Calibri"/>
                <a:cs typeface="Calibri"/>
              </a:rPr>
              <a:t>(2026):</a:t>
            </a:r>
            <a:r>
              <a:rPr sz="2300" b="1" spc="55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el</a:t>
            </a:r>
            <a:r>
              <a:rPr sz="2300" spc="540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salto</a:t>
            </a:r>
            <a:r>
              <a:rPr sz="2300" spc="555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35</a:t>
            </a:r>
            <a:r>
              <a:rPr sz="2300" spc="545" dirty="0">
                <a:latin typeface="Calibri"/>
                <a:cs typeface="Calibri"/>
              </a:rPr>
              <a:t> </a:t>
            </a:r>
            <a:r>
              <a:rPr sz="2300" spc="-710" dirty="0">
                <a:latin typeface="Calibri"/>
                <a:cs typeface="Calibri"/>
              </a:rPr>
              <a:t>→</a:t>
            </a:r>
            <a:r>
              <a:rPr sz="2300" spc="535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300</a:t>
            </a:r>
            <a:r>
              <a:rPr sz="2300" spc="555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mdp</a:t>
            </a:r>
            <a:r>
              <a:rPr sz="2300" spc="5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555" dirty="0">
                <a:latin typeface="Calibri"/>
                <a:cs typeface="Calibri"/>
              </a:rPr>
              <a:t> </a:t>
            </a:r>
            <a:r>
              <a:rPr sz="2300" spc="35" dirty="0">
                <a:latin typeface="Calibri"/>
                <a:cs typeface="Calibri"/>
              </a:rPr>
              <a:t>referencia</a:t>
            </a:r>
            <a:r>
              <a:rPr sz="2300" spc="560" dirty="0">
                <a:latin typeface="Calibri"/>
                <a:cs typeface="Calibri"/>
              </a:rPr>
              <a:t> </a:t>
            </a:r>
            <a:r>
              <a:rPr sz="2300" spc="90" dirty="0">
                <a:latin typeface="Calibri"/>
                <a:cs typeface="Calibri"/>
              </a:rPr>
              <a:t>única</a:t>
            </a:r>
            <a:r>
              <a:rPr sz="2300" spc="550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540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2024</a:t>
            </a:r>
            <a:r>
              <a:rPr sz="2300" spc="1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potencia</a:t>
            </a:r>
            <a:r>
              <a:rPr sz="2300" spc="31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la</a:t>
            </a:r>
            <a:r>
              <a:rPr sz="2300" spc="295" dirty="0">
                <a:latin typeface="Calibri"/>
                <a:cs typeface="Calibri"/>
              </a:rPr>
              <a:t> </a:t>
            </a:r>
            <a:r>
              <a:rPr sz="2300" spc="80" dirty="0">
                <a:latin typeface="Calibri"/>
                <a:cs typeface="Calibri"/>
              </a:rPr>
              <a:t>recaudación</a:t>
            </a:r>
            <a:r>
              <a:rPr sz="2300" spc="315" dirty="0">
                <a:latin typeface="Calibri"/>
                <a:cs typeface="Calibri"/>
              </a:rPr>
              <a:t> </a:t>
            </a:r>
            <a:r>
              <a:rPr sz="2300" spc="20" dirty="0">
                <a:latin typeface="Calibri"/>
                <a:cs typeface="Calibri"/>
              </a:rPr>
              <a:t>extraordinaria</a:t>
            </a:r>
            <a:r>
              <a:rPr sz="2300" spc="3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31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reduce</a:t>
            </a:r>
            <a:r>
              <a:rPr sz="2300" spc="305" dirty="0">
                <a:latin typeface="Calibri"/>
                <a:cs typeface="Calibri"/>
              </a:rPr>
              <a:t> </a:t>
            </a:r>
            <a:r>
              <a:rPr sz="2300" spc="40" dirty="0">
                <a:latin typeface="Calibri"/>
                <a:cs typeface="Calibri"/>
              </a:rPr>
              <a:t>litigios,</a:t>
            </a:r>
            <a:r>
              <a:rPr sz="2300" spc="320" dirty="0">
                <a:latin typeface="Calibri"/>
                <a:cs typeface="Calibri"/>
              </a:rPr>
              <a:t> </a:t>
            </a:r>
            <a:r>
              <a:rPr sz="2300" spc="20" dirty="0">
                <a:latin typeface="Calibri"/>
                <a:cs typeface="Calibri"/>
              </a:rPr>
              <a:t>pero</a:t>
            </a:r>
            <a:r>
              <a:rPr sz="2300" spc="310" dirty="0">
                <a:latin typeface="Calibri"/>
                <a:cs typeface="Calibri"/>
              </a:rPr>
              <a:t> </a:t>
            </a:r>
            <a:r>
              <a:rPr sz="2300" spc="20" dirty="0">
                <a:latin typeface="Calibri"/>
                <a:cs typeface="Calibri"/>
              </a:rPr>
              <a:t>exige</a:t>
            </a:r>
            <a:r>
              <a:rPr sz="2300" spc="310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controles</a:t>
            </a:r>
            <a:r>
              <a:rPr sz="2300" spc="305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para</a:t>
            </a:r>
            <a:r>
              <a:rPr sz="2300" spc="55" dirty="0">
                <a:latin typeface="Calibri"/>
                <a:cs typeface="Calibri"/>
              </a:rPr>
              <a:t> </a:t>
            </a:r>
            <a:r>
              <a:rPr sz="2300" spc="10" dirty="0">
                <a:latin typeface="Calibri"/>
                <a:cs typeface="Calibri"/>
              </a:rPr>
              <a:t>evitar</a:t>
            </a:r>
            <a:r>
              <a:rPr sz="2300" spc="335" dirty="0">
                <a:latin typeface="Calibri"/>
                <a:cs typeface="Calibri"/>
              </a:rPr>
              <a:t> </a:t>
            </a:r>
            <a:r>
              <a:rPr sz="2300" spc="105" dirty="0">
                <a:latin typeface="Calibri"/>
                <a:cs typeface="Calibri"/>
              </a:rPr>
              <a:t>selección</a:t>
            </a:r>
            <a:r>
              <a:rPr sz="2300" spc="340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adversa</a:t>
            </a:r>
            <a:r>
              <a:rPr sz="2300" spc="34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325" dirty="0">
                <a:latin typeface="Calibri"/>
                <a:cs typeface="Calibri"/>
              </a:rPr>
              <a:t> </a:t>
            </a:r>
            <a:r>
              <a:rPr sz="2300" spc="40" dirty="0">
                <a:latin typeface="Calibri"/>
                <a:cs typeface="Calibri"/>
              </a:rPr>
              <a:t>medir</a:t>
            </a:r>
            <a:r>
              <a:rPr sz="2300" spc="345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el</a:t>
            </a:r>
            <a:r>
              <a:rPr sz="2300" spc="350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costo</a:t>
            </a:r>
            <a:r>
              <a:rPr sz="2300" spc="32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320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oportunidad</a:t>
            </a:r>
            <a:r>
              <a:rPr sz="2300" spc="3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frente</a:t>
            </a:r>
            <a:r>
              <a:rPr sz="2300" spc="335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34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la</a:t>
            </a:r>
            <a:r>
              <a:rPr sz="2300" spc="335" dirty="0">
                <a:latin typeface="Calibri"/>
                <a:cs typeface="Calibri"/>
              </a:rPr>
              <a:t> </a:t>
            </a:r>
            <a:r>
              <a:rPr sz="2300" spc="85" dirty="0">
                <a:latin typeface="Calibri"/>
                <a:cs typeface="Calibri"/>
              </a:rPr>
              <a:t>recaudación</a:t>
            </a:r>
            <a:r>
              <a:rPr sz="2300" spc="40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coercitiva.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345" y="54990"/>
            <a:ext cx="6503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</a:t>
            </a:r>
            <a:endParaRPr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28194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2329" y="5150358"/>
            <a:ext cx="68421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95" dirty="0">
                <a:solidFill>
                  <a:srgbClr val="0F243E"/>
                </a:solidFill>
                <a:latin typeface="Calibri"/>
                <a:cs typeface="Calibri"/>
              </a:rPr>
              <a:t>INICIATIVA</a:t>
            </a:r>
            <a:r>
              <a:rPr sz="3200" b="1" spc="-9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245" dirty="0">
                <a:solidFill>
                  <a:srgbClr val="0F243E"/>
                </a:solidFill>
                <a:latin typeface="Calibri"/>
                <a:cs typeface="Calibri"/>
              </a:rPr>
              <a:t>DE</a:t>
            </a:r>
            <a:r>
              <a:rPr sz="3200" b="1" spc="-7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135" dirty="0">
                <a:solidFill>
                  <a:srgbClr val="0F243E"/>
                </a:solidFill>
                <a:latin typeface="Calibri"/>
                <a:cs typeface="Calibri"/>
              </a:rPr>
              <a:t>REFORMA</a:t>
            </a:r>
            <a:r>
              <a:rPr sz="3200" b="1" spc="-9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160" dirty="0">
                <a:solidFill>
                  <a:srgbClr val="0F243E"/>
                </a:solidFill>
                <a:latin typeface="Calibri"/>
                <a:cs typeface="Calibri"/>
              </a:rPr>
              <a:t>AL</a:t>
            </a:r>
            <a:r>
              <a:rPr sz="3200" b="1" spc="-6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340" dirty="0">
                <a:solidFill>
                  <a:srgbClr val="0F243E"/>
                </a:solidFill>
                <a:latin typeface="Calibri"/>
                <a:cs typeface="Calibri"/>
              </a:rPr>
              <a:t>CFF</a:t>
            </a:r>
            <a:r>
              <a:rPr sz="3200" b="1" spc="-8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55" dirty="0">
                <a:solidFill>
                  <a:srgbClr val="0F243E"/>
                </a:solidFill>
                <a:latin typeface="Calibri"/>
                <a:cs typeface="Calibri"/>
              </a:rPr>
              <a:t>2026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75250" y="6464680"/>
            <a:ext cx="245173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s-MX" sz="1200" spc="-10" dirty="0">
                <a:solidFill>
                  <a:srgbClr val="888888"/>
                </a:solidFill>
                <a:latin typeface="Calibri"/>
                <a:cs typeface="Calibri"/>
              </a:rPr>
              <a:t>CAMBIOS FISCALES 2026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815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10286"/>
            <a:ext cx="10646410" cy="5372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spc="120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0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000" b="1" spc="9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0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000" b="1" spc="220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0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2395"/>
              </a:spcBef>
            </a:pPr>
            <a:r>
              <a:rPr sz="2100" b="1" dirty="0">
                <a:latin typeface="Calibri"/>
                <a:cs typeface="Calibri"/>
              </a:rPr>
              <a:t>Art.</a:t>
            </a:r>
            <a:r>
              <a:rPr sz="2100" b="1" spc="40" dirty="0">
                <a:latin typeface="Calibri"/>
                <a:cs typeface="Calibri"/>
              </a:rPr>
              <a:t> </a:t>
            </a:r>
            <a:r>
              <a:rPr sz="2100" b="1" spc="55" dirty="0">
                <a:latin typeface="Calibri"/>
                <a:cs typeface="Calibri"/>
              </a:rPr>
              <a:t>17-</a:t>
            </a:r>
            <a:r>
              <a:rPr sz="2100" b="1" spc="160" dirty="0">
                <a:latin typeface="Calibri"/>
                <a:cs typeface="Calibri"/>
              </a:rPr>
              <a:t>F</a:t>
            </a:r>
            <a:r>
              <a:rPr sz="2100" b="1" spc="75" dirty="0">
                <a:latin typeface="Calibri"/>
                <a:cs typeface="Calibri"/>
              </a:rPr>
              <a:t> </a:t>
            </a:r>
            <a:r>
              <a:rPr sz="2100" b="1" spc="55" dirty="0">
                <a:latin typeface="Calibri"/>
                <a:cs typeface="Calibri"/>
              </a:rPr>
              <a:t>(último</a:t>
            </a:r>
            <a:r>
              <a:rPr sz="2100" b="1" spc="6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párrafo)</a:t>
            </a:r>
            <a:r>
              <a:rPr sz="2100" b="1" spc="1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—</a:t>
            </a:r>
            <a:r>
              <a:rPr sz="2100" b="1" spc="70" dirty="0">
                <a:latin typeface="Calibri"/>
                <a:cs typeface="Calibri"/>
              </a:rPr>
              <a:t> </a:t>
            </a:r>
            <a:r>
              <a:rPr sz="2100" b="1" spc="75" dirty="0">
                <a:latin typeface="Calibri"/>
                <a:cs typeface="Calibri"/>
              </a:rPr>
              <a:t>Reforma</a:t>
            </a:r>
            <a:endParaRPr sz="21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100"/>
              </a:lnSpc>
              <a:spcBef>
                <a:spcPts val="500"/>
              </a:spcBef>
              <a:buFont typeface="Wingdings"/>
              <a:buChar char=""/>
              <a:tabLst>
                <a:tab pos="355600" algn="l"/>
              </a:tabLst>
            </a:pPr>
            <a:r>
              <a:rPr sz="2100" spc="80" dirty="0">
                <a:latin typeface="Calibri"/>
                <a:cs typeface="Calibri"/>
              </a:rPr>
              <a:t>Qué</a:t>
            </a:r>
            <a:r>
              <a:rPr sz="2100" spc="204" dirty="0">
                <a:latin typeface="Calibri"/>
                <a:cs typeface="Calibri"/>
              </a:rPr>
              <a:t>  </a:t>
            </a:r>
            <a:r>
              <a:rPr sz="2100" spc="85" dirty="0">
                <a:latin typeface="Calibri"/>
                <a:cs typeface="Calibri"/>
              </a:rPr>
              <a:t>cambia:</a:t>
            </a:r>
            <a:r>
              <a:rPr sz="2100" spc="204" dirty="0">
                <a:latin typeface="Calibri"/>
                <a:cs typeface="Calibri"/>
              </a:rPr>
              <a:t>  </a:t>
            </a:r>
            <a:r>
              <a:rPr sz="2100" spc="135" dirty="0">
                <a:latin typeface="Calibri"/>
                <a:cs typeface="Calibri"/>
              </a:rPr>
              <a:t>Se</a:t>
            </a:r>
            <a:r>
              <a:rPr sz="2100" spc="210" dirty="0">
                <a:latin typeface="Calibri"/>
                <a:cs typeface="Calibri"/>
              </a:rPr>
              <a:t>  </a:t>
            </a:r>
            <a:r>
              <a:rPr sz="2100" spc="65" dirty="0">
                <a:latin typeface="Calibri"/>
                <a:cs typeface="Calibri"/>
              </a:rPr>
              <a:t>faculta</a:t>
            </a:r>
            <a:r>
              <a:rPr sz="2100" spc="200" dirty="0">
                <a:latin typeface="Calibri"/>
                <a:cs typeface="Calibri"/>
              </a:rPr>
              <a:t>  </a:t>
            </a:r>
            <a:r>
              <a:rPr sz="2100" spc="80" dirty="0">
                <a:latin typeface="Calibri"/>
                <a:cs typeface="Calibri"/>
              </a:rPr>
              <a:t>al</a:t>
            </a:r>
            <a:r>
              <a:rPr sz="2100" spc="204" dirty="0">
                <a:latin typeface="Calibri"/>
                <a:cs typeface="Calibri"/>
              </a:rPr>
              <a:t>  </a:t>
            </a:r>
            <a:r>
              <a:rPr sz="2100" dirty="0">
                <a:latin typeface="Calibri"/>
                <a:cs typeface="Calibri"/>
              </a:rPr>
              <a:t>SAT</a:t>
            </a:r>
            <a:r>
              <a:rPr sz="2100" spc="200" dirty="0">
                <a:latin typeface="Calibri"/>
                <a:cs typeface="Calibri"/>
              </a:rPr>
              <a:t>  </a:t>
            </a:r>
            <a:r>
              <a:rPr sz="2100" spc="110" dirty="0">
                <a:latin typeface="Calibri"/>
                <a:cs typeface="Calibri"/>
              </a:rPr>
              <a:t>a</a:t>
            </a:r>
            <a:r>
              <a:rPr sz="2100" spc="210" dirty="0">
                <a:latin typeface="Calibri"/>
                <a:cs typeface="Calibri"/>
              </a:rPr>
              <a:t>  </a:t>
            </a:r>
            <a:r>
              <a:rPr sz="2100" dirty="0">
                <a:latin typeface="Calibri"/>
                <a:cs typeface="Calibri"/>
              </a:rPr>
              <a:t>prestar</a:t>
            </a:r>
            <a:r>
              <a:rPr sz="2100" spc="200" dirty="0">
                <a:latin typeface="Calibri"/>
                <a:cs typeface="Calibri"/>
              </a:rPr>
              <a:t>  </a:t>
            </a:r>
            <a:r>
              <a:rPr sz="2100" spc="55" dirty="0">
                <a:latin typeface="Calibri"/>
                <a:cs typeface="Calibri"/>
              </a:rPr>
              <a:t>servicio</a:t>
            </a:r>
            <a:r>
              <a:rPr sz="2100" spc="215" dirty="0">
                <a:latin typeface="Calibri"/>
                <a:cs typeface="Calibri"/>
              </a:rPr>
              <a:t>  </a:t>
            </a:r>
            <a:r>
              <a:rPr sz="2100" spc="60" dirty="0">
                <a:latin typeface="Calibri"/>
                <a:cs typeface="Calibri"/>
              </a:rPr>
              <a:t>de</a:t>
            </a:r>
            <a:r>
              <a:rPr sz="2100" spc="204" dirty="0">
                <a:latin typeface="Calibri"/>
                <a:cs typeface="Calibri"/>
              </a:rPr>
              <a:t>  </a:t>
            </a:r>
            <a:r>
              <a:rPr sz="2100" dirty="0">
                <a:latin typeface="Calibri"/>
                <a:cs typeface="Calibri"/>
              </a:rPr>
              <a:t>verificación/autenticación</a:t>
            </a:r>
            <a:r>
              <a:rPr sz="2100" spc="215" dirty="0">
                <a:latin typeface="Calibri"/>
                <a:cs typeface="Calibri"/>
              </a:rPr>
              <a:t>  </a:t>
            </a:r>
            <a:r>
              <a:rPr sz="2100" spc="30" dirty="0">
                <a:latin typeface="Calibri"/>
                <a:cs typeface="Calibri"/>
              </a:rPr>
              <a:t>de </a:t>
            </a:r>
            <a:r>
              <a:rPr sz="2100" spc="65" dirty="0">
                <a:latin typeface="Calibri"/>
                <a:cs typeface="Calibri"/>
              </a:rPr>
              <a:t>certificados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de</a:t>
            </a:r>
            <a:r>
              <a:rPr sz="2100" spc="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firma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electrónica </a:t>
            </a:r>
            <a:r>
              <a:rPr sz="2100" spc="75" dirty="0">
                <a:latin typeface="Calibri"/>
                <a:cs typeface="Calibri"/>
              </a:rPr>
              <a:t>avanzada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110" dirty="0">
                <a:latin typeface="Calibri"/>
                <a:cs typeface="Calibri"/>
              </a:rPr>
              <a:t>a</a:t>
            </a:r>
            <a:r>
              <a:rPr sz="2100" spc="70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particulares</a:t>
            </a:r>
            <a:r>
              <a:rPr sz="2100" spc="65" dirty="0">
                <a:latin typeface="Calibri"/>
                <a:cs typeface="Calibri"/>
              </a:rPr>
              <a:t> que</a:t>
            </a:r>
            <a:r>
              <a:rPr sz="2100" spc="75" dirty="0">
                <a:latin typeface="Calibri"/>
                <a:cs typeface="Calibri"/>
              </a:rPr>
              <a:t> </a:t>
            </a:r>
            <a:r>
              <a:rPr sz="2100" spc="80" dirty="0">
                <a:latin typeface="Calibri"/>
                <a:cs typeface="Calibri"/>
              </a:rPr>
              <a:t>la</a:t>
            </a:r>
            <a:r>
              <a:rPr sz="2100" spc="70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adopten</a:t>
            </a:r>
            <a:r>
              <a:rPr sz="2100" spc="70" dirty="0">
                <a:latin typeface="Calibri"/>
                <a:cs typeface="Calibri"/>
              </a:rPr>
              <a:t> </a:t>
            </a:r>
            <a:r>
              <a:rPr sz="2100" spc="95" dirty="0">
                <a:latin typeface="Calibri"/>
                <a:cs typeface="Calibri"/>
              </a:rPr>
              <a:t>como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medio</a:t>
            </a:r>
            <a:r>
              <a:rPr sz="2100" spc="75" dirty="0">
                <a:latin typeface="Calibri"/>
                <a:cs typeface="Calibri"/>
              </a:rPr>
              <a:t> </a:t>
            </a:r>
            <a:r>
              <a:rPr sz="2100" spc="30" dirty="0">
                <a:latin typeface="Calibri"/>
                <a:cs typeface="Calibri"/>
              </a:rPr>
              <a:t>de </a:t>
            </a:r>
            <a:r>
              <a:rPr sz="2100" spc="65" dirty="0">
                <a:latin typeface="Calibri"/>
                <a:cs typeface="Calibri"/>
              </a:rPr>
              <a:t>autenticación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firma.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Requisitos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vía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reglas.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40"/>
              </a:spcBef>
              <a:buFont typeface="Wingdings"/>
              <a:buChar char=""/>
            </a:pPr>
            <a:endParaRPr sz="2100">
              <a:latin typeface="Calibri"/>
              <a:cs typeface="Calibri"/>
            </a:endParaRPr>
          </a:p>
          <a:p>
            <a:pPr marL="355600" marR="7620" indent="-342900" algn="just">
              <a:lnSpc>
                <a:spcPts val="2020"/>
              </a:lnSpc>
              <a:buFont typeface="Wingdings"/>
              <a:buChar char=""/>
              <a:tabLst>
                <a:tab pos="355600" algn="l"/>
              </a:tabLst>
            </a:pPr>
            <a:r>
              <a:rPr sz="2100" spc="135" dirty="0">
                <a:latin typeface="Calibri"/>
                <a:cs typeface="Calibri"/>
              </a:rPr>
              <a:t>Se</a:t>
            </a:r>
            <a:r>
              <a:rPr sz="2100" spc="105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elimina</a:t>
            </a:r>
            <a:r>
              <a:rPr sz="2100" spc="114" dirty="0">
                <a:latin typeface="Calibri"/>
                <a:cs typeface="Calibri"/>
              </a:rPr>
              <a:t> </a:t>
            </a:r>
            <a:r>
              <a:rPr sz="2100" spc="80" dirty="0">
                <a:latin typeface="Calibri"/>
                <a:cs typeface="Calibri"/>
              </a:rPr>
              <a:t>la</a:t>
            </a:r>
            <a:r>
              <a:rPr sz="2100" spc="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frase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85" dirty="0">
                <a:latin typeface="Calibri"/>
                <a:cs typeface="Calibri"/>
              </a:rPr>
              <a:t>“así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95" dirty="0">
                <a:latin typeface="Calibri"/>
                <a:cs typeface="Calibri"/>
              </a:rPr>
              <a:t>como</a:t>
            </a:r>
            <a:r>
              <a:rPr sz="2100" spc="12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el</a:t>
            </a:r>
            <a:r>
              <a:rPr sz="2100" spc="114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de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80" dirty="0">
                <a:latin typeface="Calibri"/>
                <a:cs typeface="Calibri"/>
              </a:rPr>
              <a:t>la</a:t>
            </a:r>
            <a:r>
              <a:rPr sz="2100" spc="10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verificación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de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identidad</a:t>
            </a:r>
            <a:r>
              <a:rPr sz="2100" spc="120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de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95" dirty="0">
                <a:latin typeface="Calibri"/>
                <a:cs typeface="Calibri"/>
              </a:rPr>
              <a:t>los</a:t>
            </a:r>
            <a:r>
              <a:rPr sz="2100" spc="110" dirty="0">
                <a:latin typeface="Calibri"/>
                <a:cs typeface="Calibri"/>
              </a:rPr>
              <a:t> </a:t>
            </a:r>
            <a:r>
              <a:rPr sz="2100" spc="65" dirty="0">
                <a:latin typeface="Calibri"/>
                <a:cs typeface="Calibri"/>
              </a:rPr>
              <a:t>usuarios”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para</a:t>
            </a:r>
            <a:r>
              <a:rPr sz="2100" spc="100" dirty="0">
                <a:latin typeface="Calibri"/>
                <a:cs typeface="Calibri"/>
              </a:rPr>
              <a:t> </a:t>
            </a:r>
            <a:r>
              <a:rPr sz="2100" spc="40" dirty="0">
                <a:latin typeface="Calibri"/>
                <a:cs typeface="Calibri"/>
              </a:rPr>
              <a:t>que </a:t>
            </a:r>
            <a:r>
              <a:rPr sz="2100" spc="80" dirty="0">
                <a:latin typeface="Calibri"/>
                <a:cs typeface="Calibri"/>
              </a:rPr>
              <a:t>la</a:t>
            </a:r>
            <a:r>
              <a:rPr sz="2100" spc="25" dirty="0">
                <a:latin typeface="Calibri"/>
                <a:cs typeface="Calibri"/>
              </a:rPr>
              <a:t>  </a:t>
            </a:r>
            <a:r>
              <a:rPr sz="2100" spc="60" dirty="0">
                <a:latin typeface="Calibri"/>
                <a:cs typeface="Calibri"/>
              </a:rPr>
              <a:t>validación</a:t>
            </a:r>
            <a:r>
              <a:rPr sz="2100" spc="25" dirty="0">
                <a:latin typeface="Calibri"/>
                <a:cs typeface="Calibri"/>
              </a:rPr>
              <a:t>  </a:t>
            </a:r>
            <a:r>
              <a:rPr sz="2100" spc="60" dirty="0">
                <a:latin typeface="Calibri"/>
                <a:cs typeface="Calibri"/>
              </a:rPr>
              <a:t>de</a:t>
            </a:r>
            <a:r>
              <a:rPr sz="2100" spc="30" dirty="0">
                <a:latin typeface="Calibri"/>
                <a:cs typeface="Calibri"/>
              </a:rPr>
              <a:t>  </a:t>
            </a:r>
            <a:r>
              <a:rPr sz="2100" dirty="0">
                <a:latin typeface="Calibri"/>
                <a:cs typeface="Calibri"/>
              </a:rPr>
              <a:t>identidad</a:t>
            </a:r>
            <a:r>
              <a:rPr sz="2100" spc="25" dirty="0">
                <a:latin typeface="Calibri"/>
                <a:cs typeface="Calibri"/>
              </a:rPr>
              <a:t>  </a:t>
            </a:r>
            <a:r>
              <a:rPr sz="2100" spc="50" dirty="0">
                <a:latin typeface="Calibri"/>
                <a:cs typeface="Calibri"/>
              </a:rPr>
              <a:t>en</a:t>
            </a:r>
            <a:r>
              <a:rPr sz="2100" spc="25" dirty="0">
                <a:latin typeface="Calibri"/>
                <a:cs typeface="Calibri"/>
              </a:rPr>
              <a:t>  </a:t>
            </a:r>
            <a:r>
              <a:rPr sz="2100" spc="60" dirty="0">
                <a:latin typeface="Calibri"/>
                <a:cs typeface="Calibri"/>
              </a:rPr>
              <a:t>firmas</a:t>
            </a:r>
            <a:r>
              <a:rPr sz="2100" spc="520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electrónicas</a:t>
            </a:r>
            <a:r>
              <a:rPr sz="2100" spc="520" dirty="0">
                <a:latin typeface="Calibri"/>
                <a:cs typeface="Calibri"/>
              </a:rPr>
              <a:t> </a:t>
            </a:r>
            <a:r>
              <a:rPr sz="2100" spc="85" dirty="0">
                <a:latin typeface="Calibri"/>
                <a:cs typeface="Calibri"/>
              </a:rPr>
              <a:t>avanzadas</a:t>
            </a:r>
            <a:r>
              <a:rPr sz="2100" spc="25" dirty="0">
                <a:latin typeface="Calibri"/>
                <a:cs typeface="Calibri"/>
              </a:rPr>
              <a:t>  </a:t>
            </a:r>
            <a:r>
              <a:rPr sz="2100" spc="80" dirty="0">
                <a:latin typeface="Calibri"/>
                <a:cs typeface="Calibri"/>
              </a:rPr>
              <a:t>sólo</a:t>
            </a:r>
            <a:r>
              <a:rPr sz="2100" spc="30" dirty="0">
                <a:latin typeface="Calibri"/>
                <a:cs typeface="Calibri"/>
              </a:rPr>
              <a:t>  </a:t>
            </a:r>
            <a:r>
              <a:rPr sz="2100" spc="75" dirty="0">
                <a:latin typeface="Calibri"/>
                <a:cs typeface="Calibri"/>
              </a:rPr>
              <a:t>la</a:t>
            </a:r>
            <a:r>
              <a:rPr sz="2100" spc="25" dirty="0">
                <a:latin typeface="Calibri"/>
                <a:cs typeface="Calibri"/>
              </a:rPr>
              <a:t>  </a:t>
            </a:r>
            <a:r>
              <a:rPr sz="2100" spc="60" dirty="0">
                <a:latin typeface="Calibri"/>
                <a:cs typeface="Calibri"/>
              </a:rPr>
              <a:t>haga</a:t>
            </a:r>
            <a:r>
              <a:rPr sz="2100" spc="52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el</a:t>
            </a:r>
            <a:r>
              <a:rPr sz="2100" spc="30" dirty="0">
                <a:latin typeface="Calibri"/>
                <a:cs typeface="Calibri"/>
              </a:rPr>
              <a:t>  </a:t>
            </a:r>
            <a:r>
              <a:rPr sz="2100" dirty="0">
                <a:latin typeface="Calibri"/>
                <a:cs typeface="Calibri"/>
              </a:rPr>
              <a:t>SAT,</a:t>
            </a:r>
            <a:r>
              <a:rPr sz="2100" spc="509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no </a:t>
            </a:r>
            <a:r>
              <a:rPr sz="2100" spc="35" dirty="0">
                <a:latin typeface="Calibri"/>
                <a:cs typeface="Calibri"/>
              </a:rPr>
              <a:t>terceros.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30"/>
              </a:spcBef>
            </a:pPr>
            <a:r>
              <a:rPr sz="2100" b="1" spc="114" dirty="0">
                <a:latin typeface="Calibri"/>
                <a:cs typeface="Calibri"/>
              </a:rPr>
              <a:t>Exposición</a:t>
            </a:r>
            <a:r>
              <a:rPr sz="2100" b="1" spc="-60" dirty="0">
                <a:latin typeface="Calibri"/>
                <a:cs typeface="Calibri"/>
              </a:rPr>
              <a:t> </a:t>
            </a:r>
            <a:r>
              <a:rPr sz="2100" b="1" spc="100" dirty="0">
                <a:latin typeface="Calibri"/>
                <a:cs typeface="Calibri"/>
              </a:rPr>
              <a:t>de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spc="70" dirty="0">
                <a:latin typeface="Calibri"/>
                <a:cs typeface="Calibri"/>
              </a:rPr>
              <a:t>motivos:</a:t>
            </a:r>
            <a:endParaRPr sz="21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100" spc="45" dirty="0">
                <a:latin typeface="Calibri"/>
                <a:cs typeface="Calibri"/>
              </a:rPr>
              <a:t>Refuerza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20" dirty="0">
                <a:latin typeface="Calibri"/>
                <a:cs typeface="Calibri"/>
              </a:rPr>
              <a:t>identidad/autenticidad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20" dirty="0">
                <a:latin typeface="Calibri"/>
                <a:cs typeface="Calibri"/>
              </a:rPr>
              <a:t>y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75" dirty="0">
                <a:latin typeface="Calibri"/>
                <a:cs typeface="Calibri"/>
              </a:rPr>
              <a:t>combate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80" dirty="0">
                <a:latin typeface="Calibri"/>
                <a:cs typeface="Calibri"/>
              </a:rPr>
              <a:t>suplantaciones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85" dirty="0">
                <a:latin typeface="Calibri"/>
                <a:cs typeface="Calibri"/>
              </a:rPr>
              <a:t>vinculadas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110" dirty="0">
                <a:latin typeface="Calibri"/>
                <a:cs typeface="Calibri"/>
              </a:rPr>
              <a:t>a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e.firma.</a:t>
            </a:r>
            <a:endParaRPr sz="2100">
              <a:latin typeface="Calibri"/>
              <a:cs typeface="Calibri"/>
            </a:endParaRPr>
          </a:p>
          <a:p>
            <a:pPr marL="354965" indent="-342265">
              <a:lnSpc>
                <a:spcPts val="2270"/>
              </a:lnSpc>
              <a:buFont typeface="Wingdings"/>
              <a:buChar char=""/>
              <a:tabLst>
                <a:tab pos="354965" algn="l"/>
              </a:tabLst>
            </a:pPr>
            <a:r>
              <a:rPr sz="2100" spc="75" dirty="0">
                <a:latin typeface="Calibri"/>
                <a:cs typeface="Calibri"/>
              </a:rPr>
              <a:t>Certeza</a:t>
            </a:r>
            <a:r>
              <a:rPr sz="2100" spc="33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jurídica</a:t>
            </a:r>
            <a:r>
              <a:rPr sz="2100" spc="3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</a:t>
            </a:r>
            <a:r>
              <a:rPr sz="2100" spc="340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protección</a:t>
            </a:r>
            <a:r>
              <a:rPr sz="2100" spc="335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de</a:t>
            </a:r>
            <a:r>
              <a:rPr sz="2100" spc="335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datos</a:t>
            </a:r>
            <a:r>
              <a:rPr sz="2100" spc="355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personales</a:t>
            </a:r>
            <a:r>
              <a:rPr sz="2100" spc="355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del</a:t>
            </a:r>
            <a:r>
              <a:rPr sz="2100" spc="3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contribuyente:</a:t>
            </a:r>
            <a:r>
              <a:rPr sz="2100" spc="340" dirty="0">
                <a:latin typeface="Calibri"/>
                <a:cs typeface="Calibri"/>
              </a:rPr>
              <a:t> </a:t>
            </a:r>
            <a:r>
              <a:rPr sz="2100" spc="80" dirty="0">
                <a:latin typeface="Calibri"/>
                <a:cs typeface="Calibri"/>
              </a:rPr>
              <a:t>la</a:t>
            </a:r>
            <a:r>
              <a:rPr sz="2100" spc="34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verificación</a:t>
            </a:r>
            <a:r>
              <a:rPr sz="2100" spc="340" dirty="0">
                <a:latin typeface="Calibri"/>
                <a:cs typeface="Calibri"/>
              </a:rPr>
              <a:t> </a:t>
            </a:r>
            <a:r>
              <a:rPr sz="2100" spc="30" dirty="0">
                <a:latin typeface="Calibri"/>
                <a:cs typeface="Calibri"/>
              </a:rPr>
              <a:t>de</a:t>
            </a:r>
            <a:endParaRPr sz="2100">
              <a:latin typeface="Calibri"/>
              <a:cs typeface="Calibri"/>
            </a:endParaRPr>
          </a:p>
          <a:p>
            <a:pPr marL="355600">
              <a:lnSpc>
                <a:spcPts val="2270"/>
              </a:lnSpc>
            </a:pPr>
            <a:r>
              <a:rPr sz="2100" dirty="0">
                <a:latin typeface="Calibri"/>
                <a:cs typeface="Calibri"/>
              </a:rPr>
              <a:t>identidad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ya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75" dirty="0">
                <a:latin typeface="Calibri"/>
                <a:cs typeface="Calibri"/>
              </a:rPr>
              <a:t>está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prevista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en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17-</a:t>
            </a:r>
            <a:r>
              <a:rPr sz="2100" spc="150" dirty="0">
                <a:latin typeface="Calibri"/>
                <a:cs typeface="Calibri"/>
              </a:rPr>
              <a:t>D</a:t>
            </a:r>
            <a:r>
              <a:rPr sz="2100" spc="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recae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en </a:t>
            </a:r>
            <a:r>
              <a:rPr sz="2100" spc="-20" dirty="0">
                <a:latin typeface="Calibri"/>
                <a:cs typeface="Calibri"/>
              </a:rPr>
              <a:t>SAT.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2100">
              <a:latin typeface="Calibri"/>
              <a:cs typeface="Calibri"/>
            </a:endParaRPr>
          </a:p>
          <a:p>
            <a:pPr marL="12700" marR="6350">
              <a:lnSpc>
                <a:spcPct val="80000"/>
              </a:lnSpc>
            </a:pPr>
            <a:r>
              <a:rPr sz="2100" b="1" spc="125" dirty="0">
                <a:latin typeface="Calibri"/>
                <a:cs typeface="Calibri"/>
              </a:rPr>
              <a:t>Efectos</a:t>
            </a:r>
            <a:r>
              <a:rPr sz="2100" b="1" spc="310" dirty="0">
                <a:latin typeface="Calibri"/>
                <a:cs typeface="Calibri"/>
              </a:rPr>
              <a:t> </a:t>
            </a:r>
            <a:r>
              <a:rPr sz="2100" b="1" spc="110" dirty="0">
                <a:latin typeface="Calibri"/>
                <a:cs typeface="Calibri"/>
              </a:rPr>
              <a:t>prácticos:</a:t>
            </a:r>
            <a:r>
              <a:rPr sz="2100" b="1" spc="315" dirty="0">
                <a:latin typeface="Calibri"/>
                <a:cs typeface="Calibri"/>
              </a:rPr>
              <a:t> </a:t>
            </a:r>
            <a:r>
              <a:rPr sz="2100" spc="95" dirty="0">
                <a:latin typeface="Calibri"/>
                <a:cs typeface="Calibri"/>
              </a:rPr>
              <a:t>Empresas</a:t>
            </a:r>
            <a:r>
              <a:rPr sz="2100" spc="315" dirty="0">
                <a:latin typeface="Calibri"/>
                <a:cs typeface="Calibri"/>
              </a:rPr>
              <a:t> </a:t>
            </a:r>
            <a:r>
              <a:rPr sz="2100" spc="65" dirty="0">
                <a:latin typeface="Calibri"/>
                <a:cs typeface="Calibri"/>
              </a:rPr>
              <a:t>que</a:t>
            </a:r>
            <a:r>
              <a:rPr sz="2100" spc="310" dirty="0">
                <a:latin typeface="Calibri"/>
                <a:cs typeface="Calibri"/>
              </a:rPr>
              <a:t> </a:t>
            </a:r>
            <a:r>
              <a:rPr sz="2100" spc="85" dirty="0">
                <a:latin typeface="Calibri"/>
                <a:cs typeface="Calibri"/>
              </a:rPr>
              <a:t>usen</a:t>
            </a:r>
            <a:r>
              <a:rPr sz="2100" spc="3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e.firma</a:t>
            </a:r>
            <a:r>
              <a:rPr sz="2100" spc="30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podrán</a:t>
            </a:r>
            <a:r>
              <a:rPr sz="2100" spc="3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validar</a:t>
            </a:r>
            <a:r>
              <a:rPr sz="2100" spc="315" dirty="0">
                <a:latin typeface="Calibri"/>
                <a:cs typeface="Calibri"/>
              </a:rPr>
              <a:t> </a:t>
            </a:r>
            <a:r>
              <a:rPr sz="2100" spc="65" dirty="0">
                <a:latin typeface="Calibri"/>
                <a:cs typeface="Calibri"/>
              </a:rPr>
              <a:t>certificados</a:t>
            </a:r>
            <a:r>
              <a:rPr sz="2100" spc="300" dirty="0">
                <a:latin typeface="Calibri"/>
                <a:cs typeface="Calibri"/>
              </a:rPr>
              <a:t> </a:t>
            </a:r>
            <a:r>
              <a:rPr sz="2100" spc="105" dirty="0">
                <a:latin typeface="Calibri"/>
                <a:cs typeface="Calibri"/>
              </a:rPr>
              <a:t>con</a:t>
            </a:r>
            <a:r>
              <a:rPr sz="2100" spc="31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el</a:t>
            </a:r>
            <a:r>
              <a:rPr sz="2100" spc="3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SAT</a:t>
            </a:r>
            <a:r>
              <a:rPr sz="2100" spc="32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(vía </a:t>
            </a:r>
            <a:r>
              <a:rPr sz="2100" spc="50" dirty="0">
                <a:latin typeface="Calibri"/>
                <a:cs typeface="Calibri"/>
              </a:rPr>
              <a:t>reglas),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mejorando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control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interno</a:t>
            </a:r>
            <a:r>
              <a:rPr sz="2100" spc="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</a:t>
            </a:r>
            <a:r>
              <a:rPr sz="2100" spc="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valor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probatorio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de </a:t>
            </a:r>
            <a:r>
              <a:rPr sz="2100" spc="55" dirty="0">
                <a:latin typeface="Calibri"/>
                <a:cs typeface="Calibri"/>
              </a:rPr>
              <a:t>flujos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spc="40" dirty="0">
                <a:latin typeface="Calibri"/>
                <a:cs typeface="Calibri"/>
              </a:rPr>
              <a:t>digitales.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42435" y="54990"/>
            <a:ext cx="5318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30" dirty="0"/>
              <a:t> </a:t>
            </a:r>
            <a:r>
              <a:rPr sz="2400" spc="120" dirty="0"/>
              <a:t>AL</a:t>
            </a:r>
            <a:r>
              <a:rPr sz="2400" spc="-45" dirty="0"/>
              <a:t> </a:t>
            </a:r>
            <a:r>
              <a:rPr sz="2400" spc="254" dirty="0"/>
              <a:t>CFF</a:t>
            </a:r>
            <a:r>
              <a:rPr sz="2400" spc="-30" dirty="0"/>
              <a:t> </a:t>
            </a:r>
            <a:r>
              <a:rPr sz="2400" spc="35" dirty="0"/>
              <a:t>2026</a:t>
            </a:r>
            <a:endParaRPr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25" dirty="0"/>
              <a:t> </a:t>
            </a:r>
            <a:r>
              <a:rPr spc="65" dirty="0"/>
              <a:t>17-</a:t>
            </a:r>
            <a:r>
              <a:rPr spc="235" dirty="0"/>
              <a:t>H</a:t>
            </a:r>
            <a:r>
              <a:rPr dirty="0"/>
              <a:t> </a:t>
            </a:r>
            <a:r>
              <a:rPr spc="50" dirty="0"/>
              <a:t>(reforma)</a:t>
            </a:r>
            <a:r>
              <a:rPr dirty="0"/>
              <a:t> y</a:t>
            </a:r>
            <a:r>
              <a:rPr spc="-15" dirty="0"/>
              <a:t> </a:t>
            </a:r>
            <a:r>
              <a:rPr spc="65" dirty="0"/>
              <a:t>17-</a:t>
            </a:r>
            <a:r>
              <a:rPr spc="235" dirty="0"/>
              <a:t>H</a:t>
            </a:r>
            <a:r>
              <a:rPr spc="-10" dirty="0"/>
              <a:t> </a:t>
            </a:r>
            <a:r>
              <a:rPr spc="160" dirty="0"/>
              <a:t>Bis</a:t>
            </a:r>
            <a:r>
              <a:rPr spc="-15" dirty="0"/>
              <a:t> </a:t>
            </a:r>
            <a:r>
              <a:rPr spc="85" dirty="0"/>
              <a:t>(varias</a:t>
            </a:r>
            <a:r>
              <a:rPr spc="-10" dirty="0"/>
              <a:t> </a:t>
            </a:r>
            <a:r>
              <a:rPr spc="110" dirty="0"/>
              <a:t>fracciones)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5775" cy="3607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Fr.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XIII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17-</a:t>
            </a:r>
            <a:r>
              <a:rPr sz="2500" spc="185" dirty="0">
                <a:latin typeface="Calibri"/>
                <a:cs typeface="Calibri"/>
              </a:rPr>
              <a:t>H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(emisor):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actualiza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conectar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determinación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falsos </a:t>
            </a:r>
            <a:r>
              <a:rPr sz="2500" spc="75" dirty="0">
                <a:latin typeface="Calibri"/>
                <a:cs typeface="Calibri"/>
              </a:rPr>
              <a:t>comprobantes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(49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Bis)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restricción/cancelación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265" dirty="0">
                <a:latin typeface="Calibri"/>
                <a:cs typeface="Calibri"/>
              </a:rPr>
              <a:t>CSD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emisor.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dirty="0">
                <a:latin typeface="Calibri"/>
                <a:cs typeface="Calibri"/>
              </a:rPr>
              <a:t>Fr.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XIV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17-</a:t>
            </a:r>
            <a:r>
              <a:rPr sz="2500" spc="185" dirty="0">
                <a:latin typeface="Calibri"/>
                <a:cs typeface="Calibri"/>
              </a:rPr>
              <a:t>H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Bis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(adición,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receptor):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Nueva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causal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restricción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temporal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55" dirty="0">
                <a:latin typeface="Calibri"/>
                <a:cs typeface="Calibri"/>
              </a:rPr>
              <a:t> </a:t>
            </a:r>
            <a:r>
              <a:rPr sz="2500" spc="265" dirty="0">
                <a:latin typeface="Calibri"/>
                <a:cs typeface="Calibri"/>
              </a:rPr>
              <a:t>CSD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receptores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no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reviertan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efecto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fiscal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180" dirty="0">
                <a:latin typeface="Calibri"/>
                <a:cs typeface="Calibri"/>
              </a:rPr>
              <a:t>CFDI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“falsos”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en </a:t>
            </a:r>
            <a:r>
              <a:rPr sz="2500" spc="60" dirty="0">
                <a:latin typeface="Calibri"/>
                <a:cs typeface="Calibri"/>
              </a:rPr>
              <a:t>30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días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naturales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(plazo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49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Bis);</a:t>
            </a:r>
            <a:r>
              <a:rPr sz="2500" spc="54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además,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el</a:t>
            </a:r>
            <a:r>
              <a:rPr sz="2500" spc="5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receptor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tiene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40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días hábiles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aclaración.</a:t>
            </a:r>
            <a:endParaRPr sz="2500">
              <a:latin typeface="Calibri"/>
              <a:cs typeface="Calibri"/>
            </a:endParaRPr>
          </a:p>
          <a:p>
            <a:pPr marL="355600" marR="889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25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25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Dota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simetría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respuesta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SAT: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emisor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dirty="0">
                <a:latin typeface="Calibri"/>
                <a:cs typeface="Calibri"/>
              </a:rPr>
              <a:t>receptor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enfrentan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consecuencias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si</a:t>
            </a:r>
            <a:r>
              <a:rPr sz="2500" spc="44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no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corrigen.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spc="150" dirty="0">
                <a:latin typeface="Calibri"/>
                <a:cs typeface="Calibri"/>
              </a:rPr>
              <a:t>Se</a:t>
            </a:r>
            <a:r>
              <a:rPr sz="2500" spc="43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subraya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el</a:t>
            </a:r>
            <a:r>
              <a:rPr sz="2500" spc="4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carácter </a:t>
            </a:r>
            <a:r>
              <a:rPr sz="2500" dirty="0">
                <a:latin typeface="Calibri"/>
                <a:cs typeface="Calibri"/>
              </a:rPr>
              <a:t>temporal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derecho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audiencia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(aclaración).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35" dirty="0"/>
              <a:t> </a:t>
            </a:r>
            <a:r>
              <a:rPr spc="65" dirty="0"/>
              <a:t>17-</a:t>
            </a:r>
            <a:r>
              <a:rPr spc="235" dirty="0"/>
              <a:t>H</a:t>
            </a:r>
            <a:r>
              <a:rPr spc="-15" dirty="0"/>
              <a:t> </a:t>
            </a:r>
            <a:r>
              <a:rPr spc="135" dirty="0"/>
              <a:t>Bis,</a:t>
            </a:r>
            <a:r>
              <a:rPr spc="-20" dirty="0"/>
              <a:t> </a:t>
            </a:r>
            <a:r>
              <a:rPr dirty="0"/>
              <a:t>fr.</a:t>
            </a:r>
            <a:r>
              <a:rPr spc="-35" dirty="0"/>
              <a:t> </a:t>
            </a:r>
            <a:r>
              <a:rPr spc="65" dirty="0"/>
              <a:t>I</a:t>
            </a:r>
            <a:r>
              <a:rPr spc="-25" dirty="0"/>
              <a:t> </a:t>
            </a:r>
            <a:r>
              <a:rPr spc="55" dirty="0"/>
              <a:t>(ajuste)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  <a:tab pos="1076325" algn="l"/>
                <a:tab pos="2249805" algn="l"/>
                <a:tab pos="3353435" algn="l"/>
                <a:tab pos="4104640" algn="l"/>
                <a:tab pos="5328920" algn="l"/>
                <a:tab pos="6009640" algn="l"/>
                <a:tab pos="6477635" algn="l"/>
                <a:tab pos="7979409" algn="l"/>
                <a:tab pos="9590405" algn="l"/>
              </a:tabLst>
            </a:pPr>
            <a:r>
              <a:rPr spc="55" dirty="0"/>
              <a:t>Qué</a:t>
            </a:r>
            <a:r>
              <a:rPr dirty="0"/>
              <a:t>	</a:t>
            </a:r>
            <a:r>
              <a:rPr spc="100" dirty="0"/>
              <a:t>cambia</a:t>
            </a:r>
            <a:r>
              <a:rPr dirty="0"/>
              <a:t>	</a:t>
            </a:r>
            <a:r>
              <a:rPr spc="-10" dirty="0"/>
              <a:t>(2026):</a:t>
            </a:r>
            <a:r>
              <a:rPr dirty="0"/>
              <a:t>	</a:t>
            </a:r>
            <a:r>
              <a:rPr spc="-20" dirty="0"/>
              <a:t>Para</a:t>
            </a:r>
            <a:r>
              <a:rPr dirty="0"/>
              <a:t>	</a:t>
            </a:r>
            <a:r>
              <a:rPr spc="170" dirty="0"/>
              <a:t>RESICO</a:t>
            </a:r>
            <a:r>
              <a:rPr dirty="0"/>
              <a:t>	</a:t>
            </a:r>
            <a:r>
              <a:rPr spc="35" dirty="0"/>
              <a:t>(PF)</a:t>
            </a:r>
            <a:r>
              <a:rPr dirty="0"/>
              <a:t>	</a:t>
            </a:r>
            <a:r>
              <a:rPr spc="120" dirty="0"/>
              <a:t>se</a:t>
            </a:r>
            <a:r>
              <a:rPr dirty="0"/>
              <a:t>	</a:t>
            </a:r>
            <a:r>
              <a:rPr spc="75" dirty="0"/>
              <a:t>considera</a:t>
            </a:r>
            <a:r>
              <a:rPr dirty="0"/>
              <a:t>	</a:t>
            </a:r>
            <a:r>
              <a:rPr spc="55" dirty="0"/>
              <a:t>restricción</a:t>
            </a:r>
            <a:r>
              <a:rPr dirty="0"/>
              <a:t>	</a:t>
            </a:r>
            <a:r>
              <a:rPr spc="90" dirty="0"/>
              <a:t>cuando </a:t>
            </a:r>
            <a:r>
              <a:rPr dirty="0"/>
              <a:t>omite</a:t>
            </a:r>
            <a:r>
              <a:rPr spc="-15" dirty="0"/>
              <a:t> </a:t>
            </a:r>
            <a:r>
              <a:rPr spc="60" dirty="0"/>
              <a:t>3</a:t>
            </a:r>
            <a:r>
              <a:rPr spc="-10" dirty="0"/>
              <a:t> </a:t>
            </a:r>
            <a:r>
              <a:rPr spc="50" dirty="0"/>
              <a:t>o</a:t>
            </a:r>
            <a:r>
              <a:rPr spc="-35" dirty="0"/>
              <a:t> </a:t>
            </a:r>
            <a:r>
              <a:rPr spc="150" dirty="0"/>
              <a:t>más</a:t>
            </a:r>
            <a:r>
              <a:rPr spc="-20" dirty="0"/>
              <a:t> </a:t>
            </a:r>
            <a:r>
              <a:rPr spc="95" dirty="0"/>
              <a:t>pagos</a:t>
            </a:r>
            <a:r>
              <a:rPr spc="-30" dirty="0"/>
              <a:t> </a:t>
            </a:r>
            <a:r>
              <a:rPr spc="110" dirty="0"/>
              <a:t>mensuales</a:t>
            </a:r>
            <a:r>
              <a:rPr spc="-20" dirty="0"/>
              <a:t> </a:t>
            </a:r>
            <a:r>
              <a:rPr spc="60" dirty="0"/>
              <a:t>en</a:t>
            </a:r>
            <a:r>
              <a:rPr spc="-40" dirty="0"/>
              <a:t> </a:t>
            </a:r>
            <a:r>
              <a:rPr spc="60" dirty="0"/>
              <a:t>un</a:t>
            </a:r>
            <a:r>
              <a:rPr spc="-15" dirty="0"/>
              <a:t> </a:t>
            </a:r>
            <a:r>
              <a:rPr spc="75" dirty="0"/>
              <a:t>año</a:t>
            </a:r>
            <a:r>
              <a:rPr spc="-30" dirty="0"/>
              <a:t> </a:t>
            </a:r>
            <a:r>
              <a:rPr spc="85" dirty="0"/>
              <a:t>(consecutivos</a:t>
            </a:r>
            <a:r>
              <a:rPr spc="-15" dirty="0"/>
              <a:t> </a:t>
            </a:r>
            <a:r>
              <a:rPr spc="50" dirty="0"/>
              <a:t>o</a:t>
            </a:r>
            <a:r>
              <a:rPr spc="-35" dirty="0"/>
              <a:t> </a:t>
            </a:r>
            <a:r>
              <a:rPr spc="-20" dirty="0"/>
              <a:t>no).</a:t>
            </a: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90" dirty="0"/>
              <a:t>Exposición</a:t>
            </a:r>
            <a:r>
              <a:rPr spc="-10" dirty="0"/>
              <a:t> </a:t>
            </a:r>
            <a:r>
              <a:rPr spc="60" dirty="0"/>
              <a:t>de</a:t>
            </a:r>
            <a:r>
              <a:rPr spc="-20" dirty="0"/>
              <a:t> </a:t>
            </a:r>
            <a:r>
              <a:rPr spc="55" dirty="0"/>
              <a:t>motivos:</a:t>
            </a:r>
            <a:r>
              <a:rPr spc="-25" dirty="0"/>
              <a:t> </a:t>
            </a:r>
            <a:r>
              <a:rPr spc="60" dirty="0"/>
              <a:t>Alineado</a:t>
            </a:r>
            <a:r>
              <a:rPr spc="-10" dirty="0"/>
              <a:t> </a:t>
            </a:r>
            <a:r>
              <a:rPr spc="114" dirty="0"/>
              <a:t>con</a:t>
            </a:r>
            <a:r>
              <a:rPr spc="-15" dirty="0"/>
              <a:t> </a:t>
            </a:r>
            <a:r>
              <a:rPr spc="95" dirty="0"/>
              <a:t>la</a:t>
            </a:r>
            <a:r>
              <a:rPr spc="-15" dirty="0"/>
              <a:t> </a:t>
            </a:r>
            <a:r>
              <a:rPr spc="105" dirty="0"/>
              <a:t>dispensa</a:t>
            </a:r>
            <a:r>
              <a:rPr spc="-5" dirty="0"/>
              <a:t> </a:t>
            </a:r>
            <a:r>
              <a:rPr spc="60" dirty="0"/>
              <a:t>de</a:t>
            </a:r>
            <a:r>
              <a:rPr spc="-15" dirty="0"/>
              <a:t> </a:t>
            </a:r>
            <a:r>
              <a:rPr spc="75" dirty="0"/>
              <a:t>declaración</a:t>
            </a:r>
            <a:r>
              <a:rPr spc="-10" dirty="0"/>
              <a:t> </a:t>
            </a:r>
            <a:r>
              <a:rPr spc="85" dirty="0"/>
              <a:t>anual</a:t>
            </a:r>
            <a:r>
              <a:rPr spc="-10" dirty="0"/>
              <a:t> </a:t>
            </a:r>
            <a:r>
              <a:rPr spc="30" dirty="0"/>
              <a:t>para </a:t>
            </a:r>
            <a:r>
              <a:rPr spc="180" dirty="0"/>
              <a:t>RESICO</a:t>
            </a:r>
            <a:r>
              <a:rPr spc="-50" dirty="0"/>
              <a:t> </a:t>
            </a:r>
            <a:r>
              <a:rPr spc="140" dirty="0"/>
              <a:t>PF</a:t>
            </a:r>
            <a:r>
              <a:rPr spc="-40" dirty="0"/>
              <a:t> </a:t>
            </a:r>
            <a:r>
              <a:rPr dirty="0"/>
              <a:t>(RMF</a:t>
            </a:r>
            <a:r>
              <a:rPr spc="-25" dirty="0"/>
              <a:t> </a:t>
            </a:r>
            <a:r>
              <a:rPr spc="55" dirty="0"/>
              <a:t>2025</a:t>
            </a:r>
            <a:r>
              <a:rPr spc="-10" dirty="0"/>
              <a:t> </a:t>
            </a:r>
            <a:r>
              <a:rPr spc="55" dirty="0"/>
              <a:t>3.13.7),</a:t>
            </a:r>
            <a:r>
              <a:rPr spc="-5" dirty="0"/>
              <a:t> </a:t>
            </a:r>
            <a:r>
              <a:rPr spc="140" dirty="0"/>
              <a:t>se</a:t>
            </a:r>
            <a:r>
              <a:rPr spc="-40" dirty="0"/>
              <a:t> </a:t>
            </a:r>
            <a:r>
              <a:rPr spc="75" dirty="0"/>
              <a:t>enfoca</a:t>
            </a:r>
            <a:r>
              <a:rPr spc="-55" dirty="0"/>
              <a:t> </a:t>
            </a:r>
            <a:r>
              <a:rPr spc="60" dirty="0"/>
              <a:t>el</a:t>
            </a:r>
            <a:r>
              <a:rPr spc="-45" dirty="0"/>
              <a:t> </a:t>
            </a:r>
            <a:r>
              <a:rPr spc="45" dirty="0"/>
              <a:t>control</a:t>
            </a:r>
            <a:r>
              <a:rPr spc="-30" dirty="0"/>
              <a:t> </a:t>
            </a:r>
            <a:r>
              <a:rPr spc="60" dirty="0"/>
              <a:t>en</a:t>
            </a:r>
            <a:r>
              <a:rPr spc="-55" dirty="0"/>
              <a:t> </a:t>
            </a:r>
            <a:r>
              <a:rPr spc="95" dirty="0"/>
              <a:t>pagos</a:t>
            </a:r>
            <a:r>
              <a:rPr spc="-45" dirty="0"/>
              <a:t> </a:t>
            </a:r>
            <a:r>
              <a:rPr spc="100" dirty="0"/>
              <a:t>mensuales.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20" dirty="0"/>
              <a:t> </a:t>
            </a:r>
            <a:r>
              <a:rPr spc="65" dirty="0"/>
              <a:t>17-</a:t>
            </a:r>
            <a:r>
              <a:rPr spc="235" dirty="0"/>
              <a:t>H</a:t>
            </a:r>
            <a:r>
              <a:rPr spc="5" dirty="0"/>
              <a:t> </a:t>
            </a:r>
            <a:r>
              <a:rPr spc="135" dirty="0"/>
              <a:t>Bis,</a:t>
            </a:r>
            <a:r>
              <a:rPr spc="-5" dirty="0"/>
              <a:t> </a:t>
            </a:r>
            <a:r>
              <a:rPr dirty="0"/>
              <a:t>fr.</a:t>
            </a:r>
            <a:r>
              <a:rPr spc="-20" dirty="0"/>
              <a:t> </a:t>
            </a:r>
            <a:r>
              <a:rPr spc="65" dirty="0"/>
              <a:t>VII</a:t>
            </a:r>
            <a:r>
              <a:rPr spc="-5" dirty="0"/>
              <a:t> </a:t>
            </a:r>
            <a:r>
              <a:rPr spc="50" dirty="0"/>
              <a:t>(reforma);</a:t>
            </a:r>
            <a:r>
              <a:rPr spc="-5" dirty="0"/>
              <a:t> </a:t>
            </a:r>
            <a:r>
              <a:rPr dirty="0"/>
              <a:t>Art.</a:t>
            </a:r>
            <a:r>
              <a:rPr spc="-5" dirty="0"/>
              <a:t> </a:t>
            </a:r>
            <a:r>
              <a:rPr spc="70" dirty="0"/>
              <a:t>45,</a:t>
            </a:r>
            <a:r>
              <a:rPr spc="-5" dirty="0"/>
              <a:t> </a:t>
            </a:r>
            <a:r>
              <a:rPr spc="60" dirty="0"/>
              <a:t>48</a:t>
            </a:r>
            <a:r>
              <a:rPr spc="-15" dirty="0"/>
              <a:t> </a:t>
            </a:r>
            <a:r>
              <a:rPr dirty="0"/>
              <a:t>(2º</a:t>
            </a:r>
            <a:r>
              <a:rPr spc="5" dirty="0"/>
              <a:t> </a:t>
            </a:r>
            <a:r>
              <a:rPr dirty="0"/>
              <a:t>párr.),</a:t>
            </a:r>
            <a:r>
              <a:rPr spc="-5" dirty="0"/>
              <a:t> </a:t>
            </a:r>
            <a:r>
              <a:rPr spc="-105" dirty="0"/>
              <a:t>5G</a:t>
            </a:r>
            <a:r>
              <a:rPr dirty="0"/>
              <a:t> fr.</a:t>
            </a:r>
            <a:r>
              <a:rPr spc="-15" dirty="0"/>
              <a:t> </a:t>
            </a:r>
            <a:r>
              <a:rPr spc="60" dirty="0"/>
              <a:t>III</a:t>
            </a:r>
            <a:r>
              <a:rPr spc="-5" dirty="0"/>
              <a:t> </a:t>
            </a:r>
            <a:r>
              <a:rPr spc="65" dirty="0"/>
              <a:t>(reformas)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4505" cy="398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cambia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(2026):Se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sustituye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referencia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exclusiva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“bancarios”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por </a:t>
            </a:r>
            <a:r>
              <a:rPr sz="2500" spc="65" dirty="0">
                <a:latin typeface="Calibri"/>
                <a:cs typeface="Calibri"/>
              </a:rPr>
              <a:t>“entidades</a:t>
            </a:r>
            <a:r>
              <a:rPr sz="2500" spc="4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financieras</a:t>
            </a:r>
            <a:r>
              <a:rPr sz="2500" spc="4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4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general”:</a:t>
            </a:r>
            <a:r>
              <a:rPr sz="2500" spc="42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estados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2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cuenta,</a:t>
            </a:r>
            <a:r>
              <a:rPr sz="2500" spc="41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requerimientos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spc="80" dirty="0">
                <a:latin typeface="Calibri"/>
                <a:cs typeface="Calibri"/>
              </a:rPr>
              <a:t>presunción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90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depósitos</a:t>
            </a:r>
            <a:r>
              <a:rPr sz="2500" spc="300" dirty="0">
                <a:latin typeface="Calibri"/>
                <a:cs typeface="Calibri"/>
              </a:rPr>
              <a:t>  </a:t>
            </a:r>
            <a:r>
              <a:rPr sz="2500" spc="110" dirty="0">
                <a:latin typeface="Calibri"/>
                <a:cs typeface="Calibri"/>
              </a:rPr>
              <a:t>como</a:t>
            </a:r>
            <a:r>
              <a:rPr sz="2500" spc="29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ingresos</a:t>
            </a:r>
            <a:r>
              <a:rPr sz="2500" spc="285" dirty="0">
                <a:latin typeface="Calibri"/>
                <a:cs typeface="Calibri"/>
              </a:rPr>
              <a:t>  </a:t>
            </a:r>
            <a:r>
              <a:rPr sz="2500" spc="95" dirty="0">
                <a:latin typeface="Calibri"/>
                <a:cs typeface="Calibri"/>
              </a:rPr>
              <a:t>aplican</a:t>
            </a:r>
            <a:r>
              <a:rPr sz="2500" spc="295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29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todo</a:t>
            </a:r>
            <a:r>
              <a:rPr sz="2500" spc="29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295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sistema </a:t>
            </a:r>
            <a:r>
              <a:rPr sz="2500" spc="50" dirty="0">
                <a:latin typeface="Calibri"/>
                <a:cs typeface="Calibri"/>
              </a:rPr>
              <a:t>financiero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(Fintech,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SOFIPOs,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etc.).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actualiza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texto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legal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45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48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contemplar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“estados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de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cuenta”</a:t>
            </a:r>
            <a:r>
              <a:rPr sz="2500" spc="-12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(no </a:t>
            </a:r>
            <a:r>
              <a:rPr sz="2500" spc="100" dirty="0">
                <a:latin typeface="Calibri"/>
                <a:cs typeface="Calibri"/>
              </a:rPr>
              <a:t>sólo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bancarios).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5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7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54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Realidad</a:t>
            </a:r>
            <a:r>
              <a:rPr sz="2500" spc="57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financiera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post-</a:t>
            </a:r>
            <a:r>
              <a:rPr sz="2500" spc="65" dirty="0">
                <a:latin typeface="Calibri"/>
                <a:cs typeface="Calibri"/>
              </a:rPr>
              <a:t>Fintech:</a:t>
            </a:r>
            <a:r>
              <a:rPr sz="2500" spc="54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hay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spc="190" dirty="0">
                <a:latin typeface="Calibri"/>
                <a:cs typeface="Calibri"/>
              </a:rPr>
              <a:t>CLABEs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spc="100" dirty="0">
                <a:latin typeface="Calibri"/>
                <a:cs typeface="Calibri"/>
              </a:rPr>
              <a:t>estados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cuenta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fuera</a:t>
            </a:r>
            <a:r>
              <a:rPr sz="2500" spc="36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35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banca</a:t>
            </a:r>
            <a:r>
              <a:rPr sz="2500" spc="37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múltiple;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36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armoniza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35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legislación </a:t>
            </a:r>
            <a:r>
              <a:rPr sz="2500" spc="55" dirty="0">
                <a:latin typeface="Calibri"/>
                <a:cs typeface="Calibri"/>
              </a:rPr>
              <a:t>financiera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45" dirty="0">
                <a:latin typeface="Calibri"/>
                <a:cs typeface="Calibri"/>
              </a:rPr>
              <a:t>reciente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verificar</a:t>
            </a:r>
            <a:r>
              <a:rPr sz="2500" spc="130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capacidad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contributiva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(art.</a:t>
            </a:r>
            <a:r>
              <a:rPr sz="2500" spc="13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31,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fr.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-25" dirty="0">
                <a:latin typeface="Calibri"/>
                <a:cs typeface="Calibri"/>
              </a:rPr>
              <a:t>IV </a:t>
            </a:r>
            <a:r>
              <a:rPr sz="2500" spc="80" dirty="0">
                <a:latin typeface="Calibri"/>
                <a:cs typeface="Calibri"/>
              </a:rPr>
              <a:t>CPEUM).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15" dirty="0"/>
              <a:t> </a:t>
            </a:r>
            <a:r>
              <a:rPr spc="70" dirty="0"/>
              <a:t>27,</a:t>
            </a:r>
            <a:r>
              <a:rPr spc="15" dirty="0"/>
              <a:t> </a:t>
            </a:r>
            <a:r>
              <a:rPr spc="90" dirty="0"/>
              <a:t>apartado</a:t>
            </a:r>
            <a:r>
              <a:rPr spc="-35" dirty="0"/>
              <a:t> </a:t>
            </a:r>
            <a:r>
              <a:rPr spc="250" dirty="0"/>
              <a:t>C,</a:t>
            </a:r>
            <a:r>
              <a:rPr spc="-15" dirty="0"/>
              <a:t> </a:t>
            </a:r>
            <a:r>
              <a:rPr dirty="0"/>
              <a:t>fr.</a:t>
            </a:r>
            <a:r>
              <a:rPr spc="-15" dirty="0"/>
              <a:t> </a:t>
            </a:r>
            <a:r>
              <a:rPr spc="60" dirty="0"/>
              <a:t>VI</a:t>
            </a:r>
            <a:r>
              <a:rPr spc="5" dirty="0"/>
              <a:t> </a:t>
            </a:r>
            <a:r>
              <a:rPr dirty="0"/>
              <a:t>(2º</a:t>
            </a:r>
            <a:r>
              <a:rPr spc="-5" dirty="0"/>
              <a:t> </a:t>
            </a:r>
            <a:r>
              <a:rPr dirty="0"/>
              <a:t>párr.</a:t>
            </a:r>
            <a:r>
              <a:rPr spc="-15" dirty="0"/>
              <a:t> </a:t>
            </a:r>
            <a:r>
              <a:rPr spc="70" dirty="0"/>
              <a:t>nuevo</a:t>
            </a:r>
            <a:r>
              <a:rPr spc="15" dirty="0"/>
              <a:t> </a:t>
            </a:r>
            <a:r>
              <a:rPr spc="-120" dirty="0"/>
              <a:t>–</a:t>
            </a:r>
            <a:r>
              <a:rPr spc="-160" dirty="0"/>
              <a:t> </a:t>
            </a:r>
            <a:r>
              <a:rPr spc="165" dirty="0"/>
              <a:t>“cláusula</a:t>
            </a:r>
            <a:r>
              <a:rPr spc="-25" dirty="0"/>
              <a:t> </a:t>
            </a:r>
            <a:r>
              <a:rPr spc="65" dirty="0"/>
              <a:t>habilitante”)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pc="80" dirty="0"/>
              <a:t>Qué</a:t>
            </a:r>
            <a:r>
              <a:rPr spc="590" dirty="0"/>
              <a:t> </a:t>
            </a:r>
            <a:r>
              <a:rPr spc="114" dirty="0"/>
              <a:t>cambia</a:t>
            </a:r>
            <a:r>
              <a:rPr spc="605" dirty="0"/>
              <a:t> </a:t>
            </a:r>
            <a:r>
              <a:rPr spc="55" dirty="0"/>
              <a:t>(2026):Se</a:t>
            </a:r>
            <a:r>
              <a:rPr spc="595" dirty="0"/>
              <a:t> </a:t>
            </a:r>
            <a:r>
              <a:rPr spc="70" dirty="0"/>
              <a:t>faculta</a:t>
            </a:r>
            <a:r>
              <a:rPr spc="30" dirty="0"/>
              <a:t>  </a:t>
            </a:r>
            <a:r>
              <a:rPr spc="100" dirty="0"/>
              <a:t>al</a:t>
            </a:r>
            <a:r>
              <a:rPr spc="595" dirty="0"/>
              <a:t> </a:t>
            </a:r>
            <a:r>
              <a:rPr dirty="0"/>
              <a:t>SAT</a:t>
            </a:r>
            <a:r>
              <a:rPr spc="605" dirty="0"/>
              <a:t> </a:t>
            </a:r>
            <a:r>
              <a:rPr dirty="0"/>
              <a:t>(reglas)</a:t>
            </a:r>
            <a:r>
              <a:rPr spc="600" dirty="0"/>
              <a:t> </a:t>
            </a:r>
            <a:r>
              <a:rPr spc="50" dirty="0"/>
              <a:t>para</a:t>
            </a:r>
            <a:r>
              <a:rPr spc="585" dirty="0"/>
              <a:t> </a:t>
            </a:r>
            <a:r>
              <a:rPr dirty="0"/>
              <a:t>requerir</a:t>
            </a:r>
            <a:r>
              <a:rPr spc="615" dirty="0"/>
              <a:t> </a:t>
            </a:r>
            <a:r>
              <a:rPr spc="120" dirty="0"/>
              <a:t>a</a:t>
            </a:r>
            <a:r>
              <a:rPr spc="590" dirty="0"/>
              <a:t> </a:t>
            </a:r>
            <a:r>
              <a:rPr spc="40" dirty="0"/>
              <a:t>fedatarios </a:t>
            </a:r>
            <a:r>
              <a:rPr spc="55" dirty="0"/>
              <a:t>información</a:t>
            </a:r>
            <a:r>
              <a:rPr spc="605" dirty="0"/>
              <a:t>  </a:t>
            </a:r>
            <a:r>
              <a:rPr spc="65" dirty="0"/>
              <a:t>bajo</a:t>
            </a:r>
            <a:r>
              <a:rPr spc="605" dirty="0"/>
              <a:t>  </a:t>
            </a:r>
            <a:r>
              <a:rPr dirty="0"/>
              <a:t>protesta</a:t>
            </a:r>
            <a:r>
              <a:rPr spc="605" dirty="0"/>
              <a:t>  </a:t>
            </a:r>
            <a:r>
              <a:rPr spc="65" dirty="0"/>
              <a:t>sobre</a:t>
            </a:r>
            <a:r>
              <a:rPr spc="600" dirty="0"/>
              <a:t>  </a:t>
            </a:r>
            <a:r>
              <a:rPr spc="95" dirty="0"/>
              <a:t>la</a:t>
            </a:r>
            <a:r>
              <a:rPr spc="595" dirty="0"/>
              <a:t>  </a:t>
            </a:r>
            <a:r>
              <a:rPr spc="60" dirty="0"/>
              <a:t>autenticidad</a:t>
            </a:r>
            <a:r>
              <a:rPr spc="610" dirty="0"/>
              <a:t>  </a:t>
            </a:r>
            <a:r>
              <a:rPr spc="60" dirty="0"/>
              <a:t>de</a:t>
            </a:r>
            <a:r>
              <a:rPr spc="605" dirty="0"/>
              <a:t>  </a:t>
            </a:r>
            <a:r>
              <a:rPr spc="80" dirty="0"/>
              <a:t>documentos </a:t>
            </a:r>
            <a:r>
              <a:rPr spc="75" dirty="0"/>
              <a:t>presentados</a:t>
            </a:r>
            <a:r>
              <a:rPr spc="40" dirty="0"/>
              <a:t> </a:t>
            </a:r>
            <a:r>
              <a:rPr spc="60" dirty="0"/>
              <a:t>en</a:t>
            </a:r>
            <a:r>
              <a:rPr spc="70" dirty="0"/>
              <a:t> </a:t>
            </a:r>
            <a:r>
              <a:rPr dirty="0"/>
              <a:t>trámites</a:t>
            </a:r>
            <a:r>
              <a:rPr spc="95" dirty="0"/>
              <a:t> </a:t>
            </a:r>
            <a:r>
              <a:rPr spc="100" dirty="0"/>
              <a:t>fiscales.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90" dirty="0"/>
              <a:t>Exposición</a:t>
            </a:r>
            <a:r>
              <a:rPr spc="55" dirty="0"/>
              <a:t> </a:t>
            </a:r>
            <a:r>
              <a:rPr spc="75" dirty="0"/>
              <a:t>de</a:t>
            </a:r>
            <a:r>
              <a:rPr spc="90" dirty="0"/>
              <a:t> </a:t>
            </a:r>
            <a:r>
              <a:rPr spc="55" dirty="0"/>
              <a:t>motivos:</a:t>
            </a:r>
            <a:r>
              <a:rPr spc="60" dirty="0"/>
              <a:t> </a:t>
            </a:r>
            <a:r>
              <a:rPr spc="155" dirty="0"/>
              <a:t>Se</a:t>
            </a:r>
            <a:r>
              <a:rPr spc="70" dirty="0"/>
              <a:t> </a:t>
            </a:r>
            <a:r>
              <a:rPr spc="50" dirty="0"/>
              <a:t>habilita</a:t>
            </a:r>
            <a:r>
              <a:rPr spc="80" dirty="0"/>
              <a:t> </a:t>
            </a:r>
            <a:r>
              <a:rPr spc="55" dirty="0"/>
              <a:t>verificación</a:t>
            </a:r>
            <a:r>
              <a:rPr spc="80" dirty="0"/>
              <a:t> </a:t>
            </a:r>
            <a:r>
              <a:rPr dirty="0"/>
              <a:t>ex</a:t>
            </a:r>
            <a:r>
              <a:rPr spc="70" dirty="0"/>
              <a:t> </a:t>
            </a:r>
            <a:r>
              <a:rPr dirty="0"/>
              <a:t>ante</a:t>
            </a:r>
            <a:r>
              <a:rPr spc="65" dirty="0"/>
              <a:t> </a:t>
            </a:r>
            <a:r>
              <a:rPr spc="75" dirty="0"/>
              <a:t>de </a:t>
            </a:r>
            <a:r>
              <a:rPr spc="90" dirty="0"/>
              <a:t>documentos</a:t>
            </a:r>
            <a:r>
              <a:rPr spc="75" dirty="0"/>
              <a:t> </a:t>
            </a:r>
            <a:r>
              <a:rPr spc="50" dirty="0"/>
              <a:t>que </a:t>
            </a:r>
            <a:r>
              <a:rPr spc="60" dirty="0"/>
              <a:t>soportan</a:t>
            </a:r>
            <a:r>
              <a:rPr spc="-50" dirty="0"/>
              <a:t> </a:t>
            </a:r>
            <a:r>
              <a:rPr spc="95" dirty="0"/>
              <a:t>la</a:t>
            </a:r>
            <a:r>
              <a:rPr spc="-35" dirty="0"/>
              <a:t> </a:t>
            </a:r>
            <a:r>
              <a:rPr spc="85" dirty="0"/>
              <a:t>inscripción</a:t>
            </a:r>
            <a:r>
              <a:rPr spc="-45" dirty="0"/>
              <a:t> </a:t>
            </a:r>
            <a:r>
              <a:rPr dirty="0"/>
              <a:t>y</a:t>
            </a:r>
            <a:r>
              <a:rPr spc="-45" dirty="0"/>
              <a:t> </a:t>
            </a:r>
            <a:r>
              <a:rPr spc="120" dirty="0"/>
              <a:t>actos</a:t>
            </a:r>
            <a:r>
              <a:rPr spc="-40" dirty="0"/>
              <a:t> </a:t>
            </a:r>
            <a:r>
              <a:rPr spc="65" dirty="0"/>
              <a:t>en</a:t>
            </a:r>
            <a:r>
              <a:rPr spc="-60" dirty="0"/>
              <a:t> </a:t>
            </a:r>
            <a:r>
              <a:rPr spc="150" dirty="0"/>
              <a:t>RFC.</a:t>
            </a: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b="1" dirty="0">
                <a:latin typeface="Calibri"/>
                <a:cs typeface="Calibri"/>
              </a:rPr>
              <a:t>Art.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70" dirty="0">
                <a:latin typeface="Calibri"/>
                <a:cs typeface="Calibri"/>
              </a:rPr>
              <a:t>27,</a:t>
            </a:r>
            <a:r>
              <a:rPr b="1" spc="-5" dirty="0">
                <a:latin typeface="Calibri"/>
                <a:cs typeface="Calibri"/>
              </a:rPr>
              <a:t> </a:t>
            </a:r>
            <a:r>
              <a:rPr b="1" spc="90" dirty="0">
                <a:latin typeface="Calibri"/>
                <a:cs typeface="Calibri"/>
              </a:rPr>
              <a:t>apartado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spc="250" dirty="0">
                <a:latin typeface="Calibri"/>
                <a:cs typeface="Calibri"/>
              </a:rPr>
              <a:t>C,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fr.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80" dirty="0">
                <a:latin typeface="Calibri"/>
                <a:cs typeface="Calibri"/>
              </a:rPr>
              <a:t>XII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y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75" dirty="0">
                <a:latin typeface="Calibri"/>
                <a:cs typeface="Calibri"/>
              </a:rPr>
              <a:t>XIII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spc="65" dirty="0">
                <a:latin typeface="Calibri"/>
                <a:cs typeface="Calibri"/>
              </a:rPr>
              <a:t>(reformas)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80" dirty="0"/>
              <a:t>Qué</a:t>
            </a:r>
            <a:r>
              <a:rPr spc="265" dirty="0"/>
              <a:t> </a:t>
            </a:r>
            <a:r>
              <a:rPr spc="120" dirty="0"/>
              <a:t>cambia</a:t>
            </a:r>
            <a:r>
              <a:rPr spc="275" dirty="0"/>
              <a:t> </a:t>
            </a:r>
            <a:r>
              <a:rPr spc="50" dirty="0"/>
              <a:t>(2026):Ajustes</a:t>
            </a:r>
            <a:r>
              <a:rPr spc="275" dirty="0"/>
              <a:t> </a:t>
            </a:r>
            <a:r>
              <a:rPr spc="50" dirty="0"/>
              <a:t>para</a:t>
            </a:r>
            <a:r>
              <a:rPr spc="270" dirty="0"/>
              <a:t> </a:t>
            </a:r>
            <a:r>
              <a:rPr spc="75" dirty="0"/>
              <a:t>suspensión/disminución</a:t>
            </a:r>
            <a:r>
              <a:rPr spc="300" dirty="0"/>
              <a:t> </a:t>
            </a:r>
            <a:r>
              <a:rPr spc="60" dirty="0"/>
              <a:t>de</a:t>
            </a:r>
            <a:r>
              <a:rPr spc="275" dirty="0"/>
              <a:t> </a:t>
            </a:r>
            <a:r>
              <a:rPr spc="65" dirty="0"/>
              <a:t>obligaciones </a:t>
            </a:r>
            <a:r>
              <a:rPr spc="100" dirty="0"/>
              <a:t>cuando</a:t>
            </a:r>
            <a:r>
              <a:rPr spc="385" dirty="0"/>
              <a:t>  </a:t>
            </a:r>
            <a:r>
              <a:rPr spc="50" dirty="0"/>
              <a:t>no</a:t>
            </a:r>
            <a:r>
              <a:rPr spc="380" dirty="0"/>
              <a:t>  </a:t>
            </a:r>
            <a:r>
              <a:rPr spc="50" dirty="0"/>
              <a:t>hay</a:t>
            </a:r>
            <a:r>
              <a:rPr spc="380" dirty="0"/>
              <a:t>  </a:t>
            </a:r>
            <a:r>
              <a:rPr spc="70" dirty="0"/>
              <a:t>actividad</a:t>
            </a:r>
            <a:r>
              <a:rPr spc="385" dirty="0"/>
              <a:t>  </a:t>
            </a:r>
            <a:r>
              <a:rPr spc="60" dirty="0"/>
              <a:t>en</a:t>
            </a:r>
            <a:r>
              <a:rPr spc="375" dirty="0"/>
              <a:t>  </a:t>
            </a:r>
            <a:r>
              <a:rPr spc="60" dirty="0"/>
              <a:t>3</a:t>
            </a:r>
            <a:r>
              <a:rPr spc="385" dirty="0"/>
              <a:t>  </a:t>
            </a:r>
            <a:r>
              <a:rPr spc="85" dirty="0"/>
              <a:t>ejercicios</a:t>
            </a:r>
            <a:r>
              <a:rPr spc="380" dirty="0"/>
              <a:t>  </a:t>
            </a:r>
            <a:r>
              <a:rPr dirty="0"/>
              <a:t>y</a:t>
            </a:r>
            <a:r>
              <a:rPr spc="380" dirty="0"/>
              <a:t>  </a:t>
            </a:r>
            <a:r>
              <a:rPr spc="50" dirty="0"/>
              <a:t>para</a:t>
            </a:r>
            <a:r>
              <a:rPr spc="385" dirty="0"/>
              <a:t>  </a:t>
            </a:r>
            <a:r>
              <a:rPr spc="70" dirty="0"/>
              <a:t>reactivaciones</a:t>
            </a:r>
            <a:r>
              <a:rPr spc="380" dirty="0"/>
              <a:t>  </a:t>
            </a:r>
            <a:r>
              <a:rPr spc="-50" dirty="0"/>
              <a:t>y </a:t>
            </a:r>
            <a:r>
              <a:rPr spc="80" dirty="0"/>
              <a:t>obligaciones</a:t>
            </a:r>
            <a:r>
              <a:rPr spc="-65" dirty="0"/>
              <a:t> </a:t>
            </a:r>
            <a:r>
              <a:rPr spc="60" dirty="0"/>
              <a:t>de</a:t>
            </a:r>
            <a:r>
              <a:rPr spc="-40" dirty="0"/>
              <a:t> </a:t>
            </a:r>
            <a:r>
              <a:rPr spc="90" dirty="0"/>
              <a:t>actualización</a:t>
            </a:r>
            <a:r>
              <a:rPr spc="-25" dirty="0"/>
              <a:t> </a:t>
            </a:r>
            <a:r>
              <a:rPr spc="60" dirty="0"/>
              <a:t>de</a:t>
            </a:r>
            <a:r>
              <a:rPr spc="-40" dirty="0"/>
              <a:t> </a:t>
            </a:r>
            <a:r>
              <a:rPr spc="65" dirty="0"/>
              <a:t>datos.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45" dirty="0"/>
              <a:t> </a:t>
            </a:r>
            <a:r>
              <a:rPr spc="70" dirty="0"/>
              <a:t>27,</a:t>
            </a:r>
            <a:r>
              <a:rPr spc="-5" dirty="0"/>
              <a:t> </a:t>
            </a:r>
            <a:r>
              <a:rPr spc="90" dirty="0"/>
              <a:t>apartado</a:t>
            </a:r>
            <a:r>
              <a:rPr spc="-50" dirty="0"/>
              <a:t> </a:t>
            </a:r>
            <a:r>
              <a:rPr spc="250" dirty="0"/>
              <a:t>C,</a:t>
            </a:r>
            <a:r>
              <a:rPr spc="-30" dirty="0"/>
              <a:t> </a:t>
            </a:r>
            <a:r>
              <a:rPr dirty="0"/>
              <a:t>fr.</a:t>
            </a:r>
            <a:r>
              <a:rPr spc="-30" dirty="0"/>
              <a:t> </a:t>
            </a:r>
            <a:r>
              <a:rPr spc="80" dirty="0"/>
              <a:t>XIV</a:t>
            </a:r>
            <a:r>
              <a:rPr spc="-15" dirty="0"/>
              <a:t> </a:t>
            </a:r>
            <a:r>
              <a:rPr spc="75" dirty="0"/>
              <a:t>(adición)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pc="80" dirty="0"/>
              <a:t>Qué</a:t>
            </a:r>
            <a:r>
              <a:rPr spc="415" dirty="0"/>
              <a:t> </a:t>
            </a:r>
            <a:r>
              <a:rPr spc="120" dirty="0"/>
              <a:t>cambia</a:t>
            </a:r>
            <a:r>
              <a:rPr spc="440" dirty="0"/>
              <a:t> </a:t>
            </a:r>
            <a:r>
              <a:rPr dirty="0"/>
              <a:t>(2026):</a:t>
            </a:r>
            <a:r>
              <a:rPr spc="434" dirty="0"/>
              <a:t> </a:t>
            </a:r>
            <a:r>
              <a:rPr spc="45" dirty="0"/>
              <a:t>Negativa</a:t>
            </a:r>
            <a:r>
              <a:rPr spc="434" dirty="0"/>
              <a:t> </a:t>
            </a:r>
            <a:r>
              <a:rPr spc="55" dirty="0"/>
              <a:t>de</a:t>
            </a:r>
            <a:r>
              <a:rPr spc="430" dirty="0"/>
              <a:t> </a:t>
            </a:r>
            <a:r>
              <a:rPr spc="85" dirty="0"/>
              <a:t>inscripción</a:t>
            </a:r>
            <a:r>
              <a:rPr spc="445" dirty="0"/>
              <a:t> </a:t>
            </a:r>
            <a:r>
              <a:rPr spc="100" dirty="0"/>
              <a:t>al</a:t>
            </a:r>
            <a:r>
              <a:rPr spc="430" dirty="0"/>
              <a:t> </a:t>
            </a:r>
            <a:r>
              <a:rPr spc="220" dirty="0"/>
              <a:t>RFC</a:t>
            </a:r>
            <a:r>
              <a:rPr spc="430" dirty="0"/>
              <a:t> </a:t>
            </a:r>
            <a:r>
              <a:rPr spc="100" dirty="0"/>
              <a:t>cuando</a:t>
            </a:r>
            <a:r>
              <a:rPr spc="425" dirty="0"/>
              <a:t> </a:t>
            </a:r>
            <a:r>
              <a:rPr spc="140" dirty="0"/>
              <a:t>se</a:t>
            </a:r>
            <a:r>
              <a:rPr spc="420" dirty="0"/>
              <a:t> </a:t>
            </a:r>
            <a:r>
              <a:rPr spc="45" dirty="0"/>
              <a:t>detecten </a:t>
            </a:r>
            <a:r>
              <a:rPr spc="75" dirty="0"/>
              <a:t>riesgos</a:t>
            </a:r>
            <a:r>
              <a:rPr spc="535" dirty="0"/>
              <a:t> </a:t>
            </a:r>
            <a:r>
              <a:rPr dirty="0"/>
              <a:t>(p.ej.,</a:t>
            </a:r>
            <a:r>
              <a:rPr spc="535" dirty="0"/>
              <a:t> </a:t>
            </a:r>
            <a:r>
              <a:rPr spc="85" dirty="0"/>
              <a:t>vínculos</a:t>
            </a:r>
            <a:r>
              <a:rPr spc="540" dirty="0"/>
              <a:t> </a:t>
            </a:r>
            <a:r>
              <a:rPr spc="114" dirty="0"/>
              <a:t>con</a:t>
            </a:r>
            <a:r>
              <a:rPr spc="540" dirty="0"/>
              <a:t> </a:t>
            </a:r>
            <a:r>
              <a:rPr spc="100" dirty="0"/>
              <a:t>“falsos</a:t>
            </a:r>
            <a:r>
              <a:rPr spc="525" dirty="0"/>
              <a:t> </a:t>
            </a:r>
            <a:r>
              <a:rPr spc="75" dirty="0"/>
              <a:t>comprobantes”</a:t>
            </a:r>
            <a:r>
              <a:rPr spc="430" dirty="0"/>
              <a:t> </a:t>
            </a:r>
            <a:r>
              <a:rPr spc="75" dirty="0"/>
              <a:t>u</a:t>
            </a:r>
            <a:r>
              <a:rPr spc="545" dirty="0"/>
              <a:t> </a:t>
            </a:r>
            <a:r>
              <a:rPr dirty="0"/>
              <a:t>otros</a:t>
            </a:r>
            <a:r>
              <a:rPr spc="540" dirty="0"/>
              <a:t> </a:t>
            </a:r>
            <a:r>
              <a:rPr spc="90" dirty="0"/>
              <a:t>supuestos)</a:t>
            </a:r>
            <a:r>
              <a:rPr spc="540" dirty="0"/>
              <a:t> </a:t>
            </a:r>
            <a:r>
              <a:rPr spc="-50" dirty="0"/>
              <a:t>y </a:t>
            </a:r>
            <a:r>
              <a:rPr spc="85" dirty="0"/>
              <a:t>vinculación</a:t>
            </a:r>
            <a:r>
              <a:rPr spc="550" dirty="0"/>
              <a:t> </a:t>
            </a:r>
            <a:r>
              <a:rPr spc="114" dirty="0"/>
              <a:t>con</a:t>
            </a:r>
            <a:r>
              <a:rPr spc="540" dirty="0"/>
              <a:t> </a:t>
            </a:r>
            <a:r>
              <a:rPr spc="90" dirty="0"/>
              <a:t>facultades</a:t>
            </a:r>
            <a:r>
              <a:rPr spc="545" dirty="0"/>
              <a:t> </a:t>
            </a:r>
            <a:r>
              <a:rPr spc="50" dirty="0"/>
              <a:t>para</a:t>
            </a:r>
            <a:r>
              <a:rPr spc="545" dirty="0"/>
              <a:t> </a:t>
            </a:r>
            <a:r>
              <a:rPr spc="75" dirty="0"/>
              <a:t>precisar</a:t>
            </a:r>
            <a:r>
              <a:rPr spc="535" dirty="0"/>
              <a:t> </a:t>
            </a:r>
            <a:r>
              <a:rPr spc="70" dirty="0"/>
              <a:t>requisitos/procesos</a:t>
            </a:r>
            <a:r>
              <a:rPr spc="560" dirty="0"/>
              <a:t> </a:t>
            </a:r>
            <a:r>
              <a:rPr dirty="0"/>
              <a:t>por</a:t>
            </a:r>
            <a:r>
              <a:rPr spc="550" dirty="0"/>
              <a:t> </a:t>
            </a:r>
            <a:r>
              <a:rPr spc="60" dirty="0"/>
              <a:t>reglas </a:t>
            </a:r>
            <a:r>
              <a:rPr spc="70" dirty="0"/>
              <a:t>(segundo</a:t>
            </a:r>
            <a:r>
              <a:rPr spc="-60" dirty="0"/>
              <a:t> </a:t>
            </a:r>
            <a:r>
              <a:rPr spc="-10" dirty="0"/>
              <a:t>párrafo).</a:t>
            </a:r>
          </a:p>
          <a:p>
            <a:pPr marL="355600" marR="5715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90" dirty="0"/>
              <a:t>Exposición</a:t>
            </a:r>
            <a:r>
              <a:rPr spc="509" dirty="0"/>
              <a:t> </a:t>
            </a:r>
            <a:r>
              <a:rPr spc="60" dirty="0"/>
              <a:t>de</a:t>
            </a:r>
            <a:r>
              <a:rPr spc="520" dirty="0"/>
              <a:t> </a:t>
            </a:r>
            <a:r>
              <a:rPr spc="55" dirty="0"/>
              <a:t>motivos:</a:t>
            </a:r>
            <a:r>
              <a:rPr spc="515" dirty="0"/>
              <a:t> </a:t>
            </a:r>
            <a:r>
              <a:rPr spc="60" dirty="0"/>
              <a:t>Cerrar</a:t>
            </a:r>
            <a:r>
              <a:rPr spc="530" dirty="0"/>
              <a:t> </a:t>
            </a:r>
            <a:r>
              <a:rPr spc="145" dirty="0"/>
              <a:t>usos</a:t>
            </a:r>
            <a:r>
              <a:rPr spc="509" dirty="0"/>
              <a:t> </a:t>
            </a:r>
            <a:r>
              <a:rPr spc="120" dirty="0"/>
              <a:t>maliciosos</a:t>
            </a:r>
            <a:r>
              <a:rPr spc="520" dirty="0"/>
              <a:t> </a:t>
            </a:r>
            <a:r>
              <a:rPr spc="70" dirty="0"/>
              <a:t>del</a:t>
            </a:r>
            <a:r>
              <a:rPr spc="515" dirty="0"/>
              <a:t> </a:t>
            </a:r>
            <a:r>
              <a:rPr spc="220" dirty="0"/>
              <a:t>RFC</a:t>
            </a:r>
            <a:r>
              <a:rPr spc="515" dirty="0"/>
              <a:t> </a:t>
            </a:r>
            <a:r>
              <a:rPr dirty="0"/>
              <a:t>(p.ej.,</a:t>
            </a:r>
            <a:r>
              <a:rPr spc="515" dirty="0"/>
              <a:t> </a:t>
            </a:r>
            <a:r>
              <a:rPr spc="70" dirty="0"/>
              <a:t>redes</a:t>
            </a:r>
            <a:r>
              <a:rPr spc="509" dirty="0"/>
              <a:t> </a:t>
            </a:r>
            <a:r>
              <a:rPr spc="35" dirty="0"/>
              <a:t>de </a:t>
            </a:r>
            <a:r>
              <a:rPr spc="45" dirty="0"/>
              <a:t>factureras)</a:t>
            </a:r>
            <a:r>
              <a:rPr spc="-55" dirty="0"/>
              <a:t> </a:t>
            </a:r>
            <a:r>
              <a:rPr spc="114" dirty="0"/>
              <a:t>con</a:t>
            </a:r>
            <a:r>
              <a:rPr spc="-30" dirty="0"/>
              <a:t> </a:t>
            </a:r>
            <a:r>
              <a:rPr spc="120" dirty="0"/>
              <a:t>base</a:t>
            </a:r>
            <a:r>
              <a:rPr spc="-55" dirty="0"/>
              <a:t> </a:t>
            </a:r>
            <a:r>
              <a:rPr spc="60" dirty="0"/>
              <a:t>en</a:t>
            </a:r>
            <a:r>
              <a:rPr spc="-55" dirty="0"/>
              <a:t> </a:t>
            </a:r>
            <a:r>
              <a:rPr spc="60" dirty="0"/>
              <a:t>mejores</a:t>
            </a:r>
            <a:r>
              <a:rPr spc="-25" dirty="0"/>
              <a:t> </a:t>
            </a:r>
            <a:r>
              <a:rPr spc="50" dirty="0"/>
              <a:t>herramientas</a:t>
            </a:r>
            <a:r>
              <a:rPr spc="-70" dirty="0"/>
              <a:t> </a:t>
            </a:r>
            <a:r>
              <a:rPr spc="60" dirty="0"/>
              <a:t>de</a:t>
            </a:r>
            <a:r>
              <a:rPr spc="-40" dirty="0"/>
              <a:t> </a:t>
            </a:r>
            <a:r>
              <a:rPr spc="50" dirty="0"/>
              <a:t>verificación.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15" dirty="0"/>
              <a:t> </a:t>
            </a:r>
            <a:r>
              <a:rPr spc="-50" dirty="0"/>
              <a:t>2G-</a:t>
            </a:r>
            <a:r>
              <a:rPr dirty="0"/>
              <a:t>A </a:t>
            </a:r>
            <a:r>
              <a:rPr spc="60" dirty="0"/>
              <a:t>(reforma</a:t>
            </a:r>
            <a:r>
              <a:rPr dirty="0"/>
              <a:t> y</a:t>
            </a:r>
            <a:r>
              <a:rPr spc="-20" dirty="0"/>
              <a:t> </a:t>
            </a:r>
            <a:r>
              <a:rPr spc="110" dirty="0"/>
              <a:t>adición</a:t>
            </a:r>
            <a:r>
              <a:rPr spc="20" dirty="0"/>
              <a:t> </a:t>
            </a:r>
            <a:r>
              <a:rPr spc="114" dirty="0"/>
              <a:t>de</a:t>
            </a:r>
            <a:r>
              <a:rPr spc="-5" dirty="0"/>
              <a:t> </a:t>
            </a:r>
            <a:r>
              <a:rPr spc="130" dirty="0"/>
              <a:t>fracciones;</a:t>
            </a:r>
            <a:r>
              <a:rPr spc="10" dirty="0"/>
              <a:t> </a:t>
            </a:r>
            <a:r>
              <a:rPr spc="100" dirty="0"/>
              <a:t>cuarto</a:t>
            </a:r>
            <a:r>
              <a:rPr spc="10" dirty="0"/>
              <a:t> </a:t>
            </a:r>
            <a:r>
              <a:rPr spc="40" dirty="0"/>
              <a:t>párrafo)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6410" cy="3607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43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cambia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(2026):</a:t>
            </a:r>
            <a:r>
              <a:rPr sz="2500" spc="44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Nueva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fracción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IX: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requisito</a:t>
            </a:r>
            <a:r>
              <a:rPr sz="2500" spc="4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4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425" dirty="0">
                <a:latin typeface="Calibri"/>
                <a:cs typeface="Calibri"/>
              </a:rPr>
              <a:t> </a:t>
            </a:r>
            <a:r>
              <a:rPr sz="2500" spc="180" dirty="0">
                <a:latin typeface="Calibri"/>
                <a:cs typeface="Calibri"/>
              </a:rPr>
              <a:t>CFDI</a:t>
            </a:r>
            <a:r>
              <a:rPr sz="2500" spc="43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ampare </a:t>
            </a:r>
            <a:r>
              <a:rPr sz="2500" spc="75" dirty="0">
                <a:latin typeface="Calibri"/>
                <a:cs typeface="Calibri"/>
              </a:rPr>
              <a:t>operaciones</a:t>
            </a:r>
            <a:r>
              <a:rPr sz="2500" spc="15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existentes,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verdaderas</a:t>
            </a:r>
            <a:r>
              <a:rPr sz="2500" spc="17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o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actos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jurídicos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reales.</a:t>
            </a:r>
            <a:r>
              <a:rPr sz="2500" spc="150" dirty="0">
                <a:latin typeface="Calibri"/>
                <a:cs typeface="Calibri"/>
              </a:rPr>
              <a:t> </a:t>
            </a:r>
            <a:r>
              <a:rPr sz="2500" spc="135" dirty="0">
                <a:latin typeface="Calibri"/>
                <a:cs typeface="Calibri"/>
              </a:rPr>
              <a:t>Si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no</a:t>
            </a:r>
            <a:r>
              <a:rPr sz="2500" spc="15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lo</a:t>
            </a:r>
            <a:r>
              <a:rPr sz="2500" spc="15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hace,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considera</a:t>
            </a:r>
            <a:r>
              <a:rPr sz="2500" spc="-1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“falso”.</a:t>
            </a:r>
            <a:endParaRPr sz="25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mantiene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regla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aceptación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receptor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cancelación,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pero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50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amplía</a:t>
            </a:r>
            <a:r>
              <a:rPr sz="2500" spc="5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50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plazo</a:t>
            </a:r>
            <a:r>
              <a:rPr sz="2500" spc="5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máximo</a:t>
            </a:r>
            <a:r>
              <a:rPr sz="2500" spc="509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09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cancelación:</a:t>
            </a:r>
            <a:r>
              <a:rPr sz="2500" spc="50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509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515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mes</a:t>
            </a:r>
            <a:r>
              <a:rPr sz="2500" spc="5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509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que</a:t>
            </a:r>
            <a:r>
              <a:rPr sz="2500" spc="509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deba </a:t>
            </a:r>
            <a:r>
              <a:rPr sz="2500" spc="60" dirty="0">
                <a:latin typeface="Calibri"/>
                <a:cs typeface="Calibri"/>
              </a:rPr>
              <a:t>presentarse</a:t>
            </a:r>
            <a:r>
              <a:rPr sz="2500" spc="40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declaración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anual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400" dirty="0">
                <a:latin typeface="Calibri"/>
                <a:cs typeface="Calibri"/>
              </a:rPr>
              <a:t> </a:t>
            </a:r>
            <a:r>
              <a:rPr sz="2500" spc="135" dirty="0">
                <a:latin typeface="Calibri"/>
                <a:cs typeface="Calibri"/>
              </a:rPr>
              <a:t>ISR</a:t>
            </a:r>
            <a:r>
              <a:rPr sz="2500" spc="40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40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ejercicio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40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39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expidió </a:t>
            </a:r>
            <a:r>
              <a:rPr sz="2500" spc="55" dirty="0">
                <a:latin typeface="Calibri"/>
                <a:cs typeface="Calibri"/>
              </a:rPr>
              <a:t>(antes,</a:t>
            </a:r>
            <a:r>
              <a:rPr sz="2500" dirty="0">
                <a:latin typeface="Calibri"/>
                <a:cs typeface="Calibri"/>
              </a:rPr>
              <a:t> regla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“dentro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mismo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ejercicio”</a:t>
            </a:r>
            <a:r>
              <a:rPr sz="2500" spc="-13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declarada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inconstitucional).</a:t>
            </a:r>
            <a:endParaRPr sz="2500">
              <a:latin typeface="Calibri"/>
              <a:cs typeface="Calibri"/>
            </a:endParaRPr>
          </a:p>
          <a:p>
            <a:pPr marL="355600" marR="762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495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especifica</a:t>
            </a:r>
            <a:r>
              <a:rPr sz="2500" spc="52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también</a:t>
            </a:r>
            <a:r>
              <a:rPr sz="2500" spc="509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50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inclusión</a:t>
            </a:r>
            <a:r>
              <a:rPr sz="2500" spc="51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50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número</a:t>
            </a:r>
            <a:r>
              <a:rPr sz="2500" spc="50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49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permiso</a:t>
            </a:r>
            <a:r>
              <a:rPr sz="2500" spc="4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vigente</a:t>
            </a:r>
            <a:r>
              <a:rPr sz="2500" spc="50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para </a:t>
            </a:r>
            <a:r>
              <a:rPr sz="2500" spc="80" dirty="0">
                <a:latin typeface="Calibri"/>
                <a:cs typeface="Calibri"/>
              </a:rPr>
              <a:t>quienes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enajenan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hidrocarburos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petrolíferos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(inciso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f)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fracción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V).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45" dirty="0"/>
              <a:t> </a:t>
            </a:r>
            <a:r>
              <a:rPr spc="-50" dirty="0"/>
              <a:t>2G-</a:t>
            </a:r>
            <a:r>
              <a:rPr spc="80" dirty="0"/>
              <a:t>A,</a:t>
            </a:r>
            <a:r>
              <a:rPr spc="-20" dirty="0"/>
              <a:t> </a:t>
            </a:r>
            <a:r>
              <a:rPr dirty="0"/>
              <a:t>fr.</a:t>
            </a:r>
            <a:r>
              <a:rPr spc="-40" dirty="0"/>
              <a:t> </a:t>
            </a:r>
            <a:r>
              <a:rPr dirty="0"/>
              <a:t>V,</a:t>
            </a:r>
            <a:r>
              <a:rPr spc="-30" dirty="0"/>
              <a:t> </a:t>
            </a:r>
            <a:r>
              <a:rPr spc="125" dirty="0"/>
              <a:t>inc.</a:t>
            </a:r>
            <a:r>
              <a:rPr spc="-30" dirty="0"/>
              <a:t> </a:t>
            </a:r>
            <a:r>
              <a:rPr dirty="0"/>
              <a:t>f)</a:t>
            </a:r>
            <a:r>
              <a:rPr spc="-35" dirty="0"/>
              <a:t> </a:t>
            </a:r>
            <a:r>
              <a:rPr spc="80" dirty="0"/>
              <a:t>(precisión)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pc="80" dirty="0"/>
              <a:t>Qué</a:t>
            </a:r>
            <a:r>
              <a:rPr spc="335" dirty="0"/>
              <a:t> </a:t>
            </a:r>
            <a:r>
              <a:rPr spc="120" dirty="0"/>
              <a:t>cambia</a:t>
            </a:r>
            <a:r>
              <a:rPr spc="340" dirty="0"/>
              <a:t> </a:t>
            </a:r>
            <a:r>
              <a:rPr spc="80" dirty="0"/>
              <a:t>(2026):CFDI</a:t>
            </a:r>
            <a:r>
              <a:rPr spc="335" dirty="0"/>
              <a:t> </a:t>
            </a:r>
            <a:r>
              <a:rPr spc="60" dirty="0"/>
              <a:t>debe</a:t>
            </a:r>
            <a:r>
              <a:rPr spc="345" dirty="0"/>
              <a:t> </a:t>
            </a:r>
            <a:r>
              <a:rPr spc="60" dirty="0"/>
              <a:t>declarar</a:t>
            </a:r>
            <a:r>
              <a:rPr spc="350" dirty="0"/>
              <a:t> </a:t>
            </a:r>
            <a:r>
              <a:rPr dirty="0"/>
              <a:t>número</a:t>
            </a:r>
            <a:r>
              <a:rPr spc="340" dirty="0"/>
              <a:t> </a:t>
            </a:r>
            <a:r>
              <a:rPr spc="60" dirty="0"/>
              <a:t>de</a:t>
            </a:r>
            <a:r>
              <a:rPr spc="340" dirty="0"/>
              <a:t> </a:t>
            </a:r>
            <a:r>
              <a:rPr spc="75" dirty="0"/>
              <a:t>permiso</a:t>
            </a:r>
            <a:r>
              <a:rPr spc="335" dirty="0"/>
              <a:t> </a:t>
            </a:r>
            <a:r>
              <a:rPr dirty="0"/>
              <a:t>vigente</a:t>
            </a:r>
            <a:r>
              <a:rPr spc="345" dirty="0"/>
              <a:t> </a:t>
            </a:r>
            <a:r>
              <a:rPr spc="60" dirty="0"/>
              <a:t>de</a:t>
            </a:r>
            <a:r>
              <a:rPr spc="340" dirty="0"/>
              <a:t> </a:t>
            </a:r>
            <a:r>
              <a:rPr spc="65" dirty="0"/>
              <a:t>la </a:t>
            </a:r>
            <a:r>
              <a:rPr spc="110" dirty="0"/>
              <a:t>Comisión</a:t>
            </a:r>
            <a:r>
              <a:rPr spc="570" dirty="0"/>
              <a:t> </a:t>
            </a:r>
            <a:r>
              <a:rPr spc="95" dirty="0"/>
              <a:t>Nacional</a:t>
            </a:r>
            <a:r>
              <a:rPr spc="555" dirty="0"/>
              <a:t> </a:t>
            </a:r>
            <a:r>
              <a:rPr spc="60" dirty="0"/>
              <a:t>de</a:t>
            </a:r>
            <a:r>
              <a:rPr spc="545" dirty="0"/>
              <a:t> </a:t>
            </a:r>
            <a:r>
              <a:rPr spc="45" dirty="0"/>
              <a:t>Energía</a:t>
            </a:r>
            <a:r>
              <a:rPr spc="555" dirty="0"/>
              <a:t> </a:t>
            </a:r>
            <a:r>
              <a:rPr dirty="0"/>
              <a:t>(el</a:t>
            </a:r>
            <a:r>
              <a:rPr spc="545" dirty="0"/>
              <a:t> </a:t>
            </a:r>
            <a:r>
              <a:rPr dirty="0"/>
              <a:t>transitorio</a:t>
            </a:r>
            <a:r>
              <a:rPr spc="560" dirty="0"/>
              <a:t> </a:t>
            </a:r>
            <a:r>
              <a:rPr spc="90" dirty="0"/>
              <a:t>aclara</a:t>
            </a:r>
            <a:r>
              <a:rPr spc="555" dirty="0"/>
              <a:t> </a:t>
            </a:r>
            <a:r>
              <a:rPr spc="75" dirty="0"/>
              <a:t>que</a:t>
            </a:r>
            <a:r>
              <a:rPr spc="545" dirty="0"/>
              <a:t> </a:t>
            </a:r>
            <a:r>
              <a:rPr spc="140" dirty="0"/>
              <a:t>se</a:t>
            </a:r>
            <a:r>
              <a:rPr spc="560" dirty="0"/>
              <a:t> </a:t>
            </a:r>
            <a:r>
              <a:rPr spc="60" dirty="0"/>
              <a:t>incluye</a:t>
            </a:r>
            <a:r>
              <a:rPr spc="560" dirty="0"/>
              <a:t> </a:t>
            </a:r>
            <a:r>
              <a:rPr spc="120" dirty="0"/>
              <a:t>a</a:t>
            </a:r>
            <a:r>
              <a:rPr spc="565" dirty="0"/>
              <a:t> </a:t>
            </a:r>
            <a:r>
              <a:rPr spc="65" dirty="0"/>
              <a:t>la </a:t>
            </a:r>
            <a:r>
              <a:rPr spc="135" dirty="0"/>
              <a:t>CRE).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90" dirty="0"/>
              <a:t>Exposición</a:t>
            </a:r>
            <a:r>
              <a:rPr spc="265" dirty="0"/>
              <a:t> </a:t>
            </a:r>
            <a:r>
              <a:rPr spc="75" dirty="0"/>
              <a:t>de</a:t>
            </a:r>
            <a:r>
              <a:rPr spc="275" dirty="0"/>
              <a:t> </a:t>
            </a:r>
            <a:r>
              <a:rPr spc="55" dirty="0"/>
              <a:t>motivos:</a:t>
            </a:r>
            <a:r>
              <a:rPr spc="270" dirty="0"/>
              <a:t> </a:t>
            </a:r>
            <a:r>
              <a:rPr spc="155" dirty="0"/>
              <a:t>Se</a:t>
            </a:r>
            <a:r>
              <a:rPr spc="275" dirty="0"/>
              <a:t> </a:t>
            </a:r>
            <a:r>
              <a:rPr spc="45" dirty="0"/>
              <a:t>detectaron</a:t>
            </a:r>
            <a:r>
              <a:rPr spc="280" dirty="0"/>
              <a:t> </a:t>
            </a:r>
            <a:r>
              <a:rPr spc="90" dirty="0"/>
              <a:t>prácticas:</a:t>
            </a:r>
            <a:r>
              <a:rPr spc="285" dirty="0"/>
              <a:t> </a:t>
            </a:r>
            <a:r>
              <a:rPr spc="100" dirty="0"/>
              <a:t>sin</a:t>
            </a:r>
            <a:r>
              <a:rPr spc="290" dirty="0"/>
              <a:t> </a:t>
            </a:r>
            <a:r>
              <a:rPr spc="65" dirty="0"/>
              <a:t>permiso,</a:t>
            </a:r>
            <a:r>
              <a:rPr spc="275" dirty="0"/>
              <a:t> </a:t>
            </a:r>
            <a:r>
              <a:rPr spc="75" dirty="0"/>
              <a:t>permiso</a:t>
            </a:r>
            <a:r>
              <a:rPr spc="270" dirty="0"/>
              <a:t> </a:t>
            </a:r>
            <a:r>
              <a:rPr spc="25" dirty="0"/>
              <a:t>no </a:t>
            </a:r>
            <a:r>
              <a:rPr dirty="0"/>
              <a:t>vigente</a:t>
            </a:r>
            <a:r>
              <a:rPr spc="70" dirty="0"/>
              <a:t> </a:t>
            </a:r>
            <a:r>
              <a:rPr spc="50" dirty="0"/>
              <a:t>o</a:t>
            </a:r>
            <a:r>
              <a:rPr spc="65" dirty="0"/>
              <a:t> </a:t>
            </a:r>
            <a:r>
              <a:rPr dirty="0"/>
              <a:t>distinto;</a:t>
            </a:r>
            <a:r>
              <a:rPr spc="70" dirty="0"/>
              <a:t> </a:t>
            </a:r>
            <a:r>
              <a:rPr spc="95" dirty="0"/>
              <a:t>la</a:t>
            </a:r>
            <a:r>
              <a:rPr spc="80" dirty="0"/>
              <a:t> </a:t>
            </a:r>
            <a:r>
              <a:rPr spc="85" dirty="0"/>
              <a:t>medida</a:t>
            </a:r>
            <a:r>
              <a:rPr spc="70" dirty="0"/>
              <a:t> </a:t>
            </a:r>
            <a:r>
              <a:rPr dirty="0"/>
              <a:t>inhibe</a:t>
            </a:r>
            <a:r>
              <a:rPr spc="60" dirty="0"/>
              <a:t> </a:t>
            </a:r>
            <a:r>
              <a:rPr dirty="0"/>
              <a:t>tráfico</a:t>
            </a:r>
            <a:r>
              <a:rPr spc="60" dirty="0"/>
              <a:t> </a:t>
            </a:r>
            <a:r>
              <a:rPr spc="55" dirty="0"/>
              <a:t>ilegal</a:t>
            </a:r>
            <a:r>
              <a:rPr spc="70" dirty="0"/>
              <a:t> </a:t>
            </a:r>
            <a:r>
              <a:rPr spc="60" dirty="0"/>
              <a:t>de</a:t>
            </a:r>
            <a:r>
              <a:rPr spc="70" dirty="0"/>
              <a:t> </a:t>
            </a:r>
            <a:r>
              <a:rPr spc="85" dirty="0"/>
              <a:t>combustibles.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4258"/>
            <a:ext cx="10642600" cy="331216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30"/>
              </a:spcBef>
            </a:pPr>
            <a:r>
              <a:rPr sz="2200" b="1" spc="85" dirty="0">
                <a:latin typeface="Calibri"/>
                <a:cs typeface="Calibri"/>
              </a:rPr>
              <a:t>Panorama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y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95" dirty="0">
                <a:latin typeface="Calibri"/>
                <a:cs typeface="Calibri"/>
              </a:rPr>
              <a:t>ejes</a:t>
            </a:r>
            <a:endParaRPr sz="2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5600" algn="l"/>
              </a:tabLst>
            </a:pPr>
            <a:r>
              <a:rPr sz="2200" b="1" spc="85" dirty="0">
                <a:latin typeface="Calibri"/>
                <a:cs typeface="Calibri"/>
              </a:rPr>
              <a:t>Austeridad</a:t>
            </a:r>
            <a:r>
              <a:rPr sz="2200" b="1" spc="10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y</a:t>
            </a:r>
            <a:r>
              <a:rPr sz="2200" b="1" spc="90" dirty="0">
                <a:latin typeface="Calibri"/>
                <a:cs typeface="Calibri"/>
              </a:rPr>
              <a:t> </a:t>
            </a:r>
            <a:r>
              <a:rPr sz="2200" b="1" spc="95" dirty="0">
                <a:latin typeface="Calibri"/>
                <a:cs typeface="Calibri"/>
              </a:rPr>
              <a:t>transparencia.</a:t>
            </a:r>
            <a:r>
              <a:rPr sz="2200" b="1" spc="110" dirty="0">
                <a:latin typeface="Calibri"/>
                <a:cs typeface="Calibri"/>
              </a:rPr>
              <a:t> </a:t>
            </a:r>
            <a:r>
              <a:rPr sz="2200" spc="140" dirty="0">
                <a:latin typeface="Calibri"/>
                <a:cs typeface="Calibri"/>
              </a:rPr>
              <a:t>Se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subrayan</a:t>
            </a:r>
            <a:r>
              <a:rPr sz="2200" spc="105" dirty="0">
                <a:latin typeface="Calibri"/>
                <a:cs typeface="Calibri"/>
              </a:rPr>
              <a:t> los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principios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austeridad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republicana</a:t>
            </a:r>
            <a:r>
              <a:rPr sz="2200" spc="12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y </a:t>
            </a:r>
            <a:r>
              <a:rPr sz="2200" spc="65" dirty="0">
                <a:latin typeface="Calibri"/>
                <a:cs typeface="Calibri"/>
              </a:rPr>
              <a:t>honestidad,</a:t>
            </a:r>
            <a:r>
              <a:rPr sz="2200" spc="2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229" dirty="0">
                <a:latin typeface="Calibri"/>
                <a:cs typeface="Calibri"/>
              </a:rPr>
              <a:t> </a:t>
            </a:r>
            <a:r>
              <a:rPr sz="2200" spc="130" dirty="0">
                <a:latin typeface="Calibri"/>
                <a:cs typeface="Calibri"/>
              </a:rPr>
              <a:t>se</a:t>
            </a:r>
            <a:r>
              <a:rPr sz="2200" spc="2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refuerza</a:t>
            </a:r>
            <a:r>
              <a:rPr sz="2200" spc="229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la</a:t>
            </a:r>
            <a:r>
              <a:rPr sz="2200" spc="22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obligación</a:t>
            </a:r>
            <a:r>
              <a:rPr sz="2200" spc="23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2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informar</a:t>
            </a:r>
            <a:r>
              <a:rPr sz="2200" spc="229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origen</a:t>
            </a:r>
            <a:r>
              <a:rPr sz="2200" spc="2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24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destino</a:t>
            </a:r>
            <a:r>
              <a:rPr sz="2200" spc="229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220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ingresos</a:t>
            </a:r>
            <a:r>
              <a:rPr sz="2200" spc="24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por </a:t>
            </a:r>
            <a:r>
              <a:rPr sz="2200" spc="60" dirty="0">
                <a:latin typeface="Calibri"/>
                <a:cs typeface="Calibri"/>
              </a:rPr>
              <a:t>aprovechamientos</a:t>
            </a:r>
            <a:r>
              <a:rPr sz="2200" spc="250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específicos</a:t>
            </a:r>
            <a:r>
              <a:rPr sz="2200" spc="2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(numeral</a:t>
            </a:r>
            <a:r>
              <a:rPr sz="2200" spc="23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6.61.22.04</a:t>
            </a:r>
            <a:r>
              <a:rPr sz="2200" spc="215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del</a:t>
            </a:r>
            <a:r>
              <a:rPr sz="2200" spc="2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art.</a:t>
            </a:r>
            <a:r>
              <a:rPr sz="2200" spc="2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1),</a:t>
            </a:r>
            <a:r>
              <a:rPr sz="2200" spc="220" dirty="0">
                <a:latin typeface="Calibri"/>
                <a:cs typeface="Calibri"/>
              </a:rPr>
              <a:t> </a:t>
            </a:r>
            <a:r>
              <a:rPr sz="2200" spc="110" dirty="0">
                <a:latin typeface="Calibri"/>
                <a:cs typeface="Calibri"/>
              </a:rPr>
              <a:t>así</a:t>
            </a:r>
            <a:r>
              <a:rPr sz="2200" spc="215" dirty="0">
                <a:latin typeface="Calibri"/>
                <a:cs typeface="Calibri"/>
              </a:rPr>
              <a:t> </a:t>
            </a:r>
            <a:r>
              <a:rPr sz="2200" spc="95" dirty="0">
                <a:latin typeface="Calibri"/>
                <a:cs typeface="Calibri"/>
              </a:rPr>
              <a:t>como</a:t>
            </a:r>
            <a:r>
              <a:rPr sz="2200" spc="23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2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reportar </a:t>
            </a:r>
            <a:r>
              <a:rPr sz="2200" spc="10" dirty="0">
                <a:latin typeface="Calibri"/>
                <a:cs typeface="Calibri"/>
              </a:rPr>
              <a:t>trimestralmente</a:t>
            </a:r>
            <a:r>
              <a:rPr sz="2200" spc="14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coberturas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petroleras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e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ingresos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excedentes.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200" b="1" spc="55" dirty="0">
                <a:latin typeface="Calibri"/>
                <a:cs typeface="Calibri"/>
              </a:rPr>
              <a:t>Trayectoria</a:t>
            </a:r>
            <a:r>
              <a:rPr sz="2200" b="1" spc="545" dirty="0">
                <a:latin typeface="Calibri"/>
                <a:cs typeface="Calibri"/>
              </a:rPr>
              <a:t> </a:t>
            </a:r>
            <a:r>
              <a:rPr sz="2200" b="1" spc="100" dirty="0">
                <a:latin typeface="Calibri"/>
                <a:cs typeface="Calibri"/>
              </a:rPr>
              <a:t>de</a:t>
            </a:r>
            <a:r>
              <a:rPr sz="2200" b="1" spc="545" dirty="0">
                <a:latin typeface="Calibri"/>
                <a:cs typeface="Calibri"/>
              </a:rPr>
              <a:t> </a:t>
            </a:r>
            <a:r>
              <a:rPr sz="2200" b="1" spc="105" dirty="0">
                <a:latin typeface="Calibri"/>
                <a:cs typeface="Calibri"/>
              </a:rPr>
              <a:t>deuda</a:t>
            </a:r>
            <a:r>
              <a:rPr sz="2200" b="1" spc="25" dirty="0">
                <a:latin typeface="Calibri"/>
                <a:cs typeface="Calibri"/>
              </a:rPr>
              <a:t>  </a:t>
            </a:r>
            <a:r>
              <a:rPr sz="2200" b="1" dirty="0">
                <a:latin typeface="Calibri"/>
                <a:cs typeface="Calibri"/>
              </a:rPr>
              <a:t>y</a:t>
            </a:r>
            <a:r>
              <a:rPr sz="2200" b="1" spc="545" dirty="0">
                <a:latin typeface="Calibri"/>
                <a:cs typeface="Calibri"/>
              </a:rPr>
              <a:t> </a:t>
            </a:r>
            <a:r>
              <a:rPr sz="2200" b="1" spc="95" dirty="0">
                <a:latin typeface="Calibri"/>
                <a:cs typeface="Calibri"/>
              </a:rPr>
              <a:t>política</a:t>
            </a:r>
            <a:r>
              <a:rPr sz="2200" b="1" spc="25" dirty="0">
                <a:latin typeface="Calibri"/>
                <a:cs typeface="Calibri"/>
              </a:rPr>
              <a:t>  </a:t>
            </a:r>
            <a:r>
              <a:rPr sz="2200" b="1" spc="105" dirty="0">
                <a:latin typeface="Calibri"/>
                <a:cs typeface="Calibri"/>
              </a:rPr>
              <a:t>de</a:t>
            </a:r>
            <a:r>
              <a:rPr sz="2200" b="1" spc="25" dirty="0">
                <a:latin typeface="Calibri"/>
                <a:cs typeface="Calibri"/>
              </a:rPr>
              <a:t>  </a:t>
            </a:r>
            <a:r>
              <a:rPr sz="2200" b="1" spc="85" dirty="0">
                <a:latin typeface="Calibri"/>
                <a:cs typeface="Calibri"/>
              </a:rPr>
              <a:t>financiamiento.</a:t>
            </a:r>
            <a:r>
              <a:rPr sz="2200" b="1" spc="25" dirty="0">
                <a:latin typeface="Calibri"/>
                <a:cs typeface="Calibri"/>
              </a:rPr>
              <a:t>  </a:t>
            </a:r>
            <a:r>
              <a:rPr sz="2200" spc="135" dirty="0">
                <a:latin typeface="Calibri"/>
                <a:cs typeface="Calibri"/>
              </a:rPr>
              <a:t>Se</a:t>
            </a:r>
            <a:r>
              <a:rPr sz="2200" spc="25" dirty="0">
                <a:latin typeface="Calibri"/>
                <a:cs typeface="Calibri"/>
              </a:rPr>
              <a:t>  </a:t>
            </a:r>
            <a:r>
              <a:rPr sz="2200" spc="85" dirty="0">
                <a:latin typeface="Calibri"/>
                <a:cs typeface="Calibri"/>
              </a:rPr>
              <a:t>describe</a:t>
            </a:r>
            <a:r>
              <a:rPr sz="2200" spc="535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la</a:t>
            </a:r>
            <a:r>
              <a:rPr sz="2200" spc="30" dirty="0">
                <a:latin typeface="Calibri"/>
                <a:cs typeface="Calibri"/>
              </a:rPr>
              <a:t>  </a:t>
            </a:r>
            <a:r>
              <a:rPr sz="2200" spc="55" dirty="0">
                <a:latin typeface="Calibri"/>
                <a:cs typeface="Calibri"/>
              </a:rPr>
              <a:t>evolución</a:t>
            </a:r>
            <a:r>
              <a:rPr sz="2200" spc="30" dirty="0">
                <a:latin typeface="Calibri"/>
                <a:cs typeface="Calibri"/>
              </a:rPr>
              <a:t>  </a:t>
            </a:r>
            <a:r>
              <a:rPr sz="2200" spc="-50" dirty="0">
                <a:latin typeface="Calibri"/>
                <a:cs typeface="Calibri"/>
              </a:rPr>
              <a:t>y </a:t>
            </a:r>
            <a:r>
              <a:rPr sz="2200" spc="95" dirty="0">
                <a:latin typeface="Calibri"/>
                <a:cs typeface="Calibri"/>
              </a:rPr>
              <a:t>composición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la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deuda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al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114" dirty="0">
                <a:latin typeface="Calibri"/>
                <a:cs typeface="Calibri"/>
              </a:rPr>
              <a:t>1S-</a:t>
            </a:r>
            <a:r>
              <a:rPr sz="2200" spc="55" dirty="0">
                <a:latin typeface="Calibri"/>
                <a:cs typeface="Calibri"/>
              </a:rPr>
              <a:t>2025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la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política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para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2026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(privilegiar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mercado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local </a:t>
            </a:r>
            <a:r>
              <a:rPr sz="2200" spc="114" dirty="0">
                <a:latin typeface="Calibri"/>
                <a:cs typeface="Calibri"/>
              </a:rPr>
              <a:t>a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tasa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fija;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105" dirty="0">
                <a:latin typeface="Calibri"/>
                <a:cs typeface="Calibri"/>
              </a:rPr>
              <a:t>uso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estratégico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crédito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externo;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sostenibilidad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la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deuda).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345" y="-83312"/>
            <a:ext cx="6503670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2780" marR="5080" indent="-640715">
              <a:lnSpc>
                <a:spcPct val="1378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 </a:t>
            </a:r>
            <a:r>
              <a:rPr sz="2400" spc="175" dirty="0">
                <a:solidFill>
                  <a:srgbClr val="375F92"/>
                </a:solidFill>
              </a:rPr>
              <a:t>EXPOSICIÓN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DE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60" dirty="0">
                <a:solidFill>
                  <a:srgbClr val="375F92"/>
                </a:solidFill>
              </a:rPr>
              <a:t>MOTIVOS</a:t>
            </a:r>
            <a:r>
              <a:rPr sz="2400" spc="-20" dirty="0">
                <a:solidFill>
                  <a:srgbClr val="375F92"/>
                </a:solidFill>
              </a:rPr>
              <a:t> </a:t>
            </a:r>
            <a:r>
              <a:rPr sz="2400" dirty="0">
                <a:solidFill>
                  <a:srgbClr val="375F92"/>
                </a:solidFill>
              </a:rPr>
              <a:t>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35" dirty="0">
                <a:solidFill>
                  <a:srgbClr val="375F92"/>
                </a:solidFill>
              </a:rPr>
              <a:t>LA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55" dirty="0">
                <a:solidFill>
                  <a:srgbClr val="375F92"/>
                </a:solidFill>
              </a:rPr>
              <a:t>LIF</a:t>
            </a:r>
            <a:r>
              <a:rPr sz="2400" spc="-55" dirty="0">
                <a:solidFill>
                  <a:srgbClr val="375F92"/>
                </a:solidFill>
              </a:rPr>
              <a:t> </a:t>
            </a:r>
            <a:r>
              <a:rPr sz="2400" spc="35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438402"/>
            <a:ext cx="826262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15" dirty="0"/>
              <a:t> </a:t>
            </a:r>
            <a:r>
              <a:rPr spc="-50" dirty="0"/>
              <a:t>2G-</a:t>
            </a:r>
            <a:r>
              <a:rPr dirty="0"/>
              <a:t>A </a:t>
            </a:r>
            <a:r>
              <a:rPr spc="60" dirty="0"/>
              <a:t>(reforma</a:t>
            </a:r>
            <a:r>
              <a:rPr dirty="0"/>
              <a:t> y</a:t>
            </a:r>
            <a:r>
              <a:rPr spc="-20" dirty="0"/>
              <a:t> </a:t>
            </a:r>
            <a:r>
              <a:rPr spc="110" dirty="0"/>
              <a:t>adición</a:t>
            </a:r>
            <a:r>
              <a:rPr spc="20" dirty="0"/>
              <a:t> </a:t>
            </a:r>
            <a:r>
              <a:rPr spc="114" dirty="0"/>
              <a:t>de</a:t>
            </a:r>
            <a:r>
              <a:rPr spc="-5" dirty="0"/>
              <a:t> </a:t>
            </a:r>
            <a:r>
              <a:rPr spc="130" dirty="0"/>
              <a:t>fracciones;</a:t>
            </a:r>
            <a:r>
              <a:rPr spc="10" dirty="0"/>
              <a:t> </a:t>
            </a:r>
            <a:r>
              <a:rPr spc="100" dirty="0"/>
              <a:t>cuarto</a:t>
            </a:r>
            <a:r>
              <a:rPr spc="10" dirty="0"/>
              <a:t> </a:t>
            </a:r>
            <a:r>
              <a:rPr spc="40" dirty="0"/>
              <a:t>párrafo)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19173"/>
            <a:ext cx="10646410" cy="32264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motivos: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9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“positiviza”</a:t>
            </a:r>
            <a:r>
              <a:rPr sz="2500" spc="30" dirty="0">
                <a:latin typeface="Calibri"/>
                <a:cs typeface="Calibri"/>
              </a:rPr>
              <a:t> 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100" dirty="0">
                <a:latin typeface="Calibri"/>
                <a:cs typeface="Calibri"/>
              </a:rPr>
              <a:t>  </a:t>
            </a:r>
            <a:r>
              <a:rPr sz="2500" spc="45" dirty="0">
                <a:latin typeface="Calibri"/>
                <a:cs typeface="Calibri"/>
              </a:rPr>
              <a:t>veracidad/realidad</a:t>
            </a:r>
            <a:r>
              <a:rPr sz="2500" spc="9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90" dirty="0">
                <a:latin typeface="Calibri"/>
                <a:cs typeface="Calibri"/>
              </a:rPr>
              <a:t>  </a:t>
            </a:r>
            <a:r>
              <a:rPr sz="2500" spc="135" dirty="0">
                <a:latin typeface="Calibri"/>
                <a:cs typeface="Calibri"/>
              </a:rPr>
              <a:t>las</a:t>
            </a:r>
            <a:r>
              <a:rPr sz="2500" spc="8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operaciones</a:t>
            </a:r>
            <a:r>
              <a:rPr sz="2500" spc="9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9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cerrar</a:t>
            </a:r>
            <a:r>
              <a:rPr sz="2500" spc="9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la </a:t>
            </a:r>
            <a:r>
              <a:rPr sz="2500" dirty="0">
                <a:latin typeface="Calibri"/>
                <a:cs typeface="Calibri"/>
              </a:rPr>
              <a:t>puerta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alegatos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 </a:t>
            </a:r>
            <a:r>
              <a:rPr sz="2500" dirty="0">
                <a:latin typeface="Calibri"/>
                <a:cs typeface="Calibri"/>
              </a:rPr>
              <a:t>timbrar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PAC/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SAT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implica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validez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material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fundar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una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facultad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comprobadora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específica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(ver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arts.</a:t>
            </a:r>
            <a:r>
              <a:rPr sz="2500" spc="70" dirty="0">
                <a:latin typeface="Calibri"/>
                <a:cs typeface="Calibri"/>
              </a:rPr>
              <a:t> 42,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49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Bis).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160" dirty="0">
                <a:latin typeface="Calibri"/>
                <a:cs typeface="Calibri"/>
              </a:rPr>
              <a:t>La </a:t>
            </a:r>
            <a:r>
              <a:rPr sz="2500" spc="190" dirty="0">
                <a:latin typeface="Calibri"/>
                <a:cs typeface="Calibri"/>
              </a:rPr>
              <a:t>SCJN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declaró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inconstitucional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el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límite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cancelación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dentro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mismo </a:t>
            </a:r>
            <a:r>
              <a:rPr sz="2500" spc="70" dirty="0">
                <a:latin typeface="Calibri"/>
                <a:cs typeface="Calibri"/>
              </a:rPr>
              <a:t>ejercicio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(AR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819/2023),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lo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armoniza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límite</a:t>
            </a:r>
            <a:r>
              <a:rPr sz="2500" spc="5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5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LIF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2025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art. </a:t>
            </a:r>
            <a:r>
              <a:rPr sz="2500" spc="65" dirty="0">
                <a:latin typeface="Calibri"/>
                <a:cs typeface="Calibri"/>
              </a:rPr>
              <a:t>22,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fr.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VI.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hidrocarburos,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obliga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declarar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24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permiso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vigente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se </a:t>
            </a:r>
            <a:r>
              <a:rPr sz="2500" spc="85" dirty="0">
                <a:latin typeface="Calibri"/>
                <a:cs typeface="Calibri"/>
              </a:rPr>
              <a:t>combate </a:t>
            </a:r>
            <a:r>
              <a:rPr sz="2500" dirty="0">
                <a:latin typeface="Calibri"/>
                <a:cs typeface="Calibri"/>
              </a:rPr>
              <a:t>tráfico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ilegal.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5" dirty="0"/>
              <a:t> </a:t>
            </a:r>
            <a:r>
              <a:rPr spc="-50" dirty="0"/>
              <a:t>2G-</a:t>
            </a:r>
            <a:r>
              <a:rPr dirty="0"/>
              <a:t>A</a:t>
            </a:r>
            <a:r>
              <a:rPr spc="30" dirty="0"/>
              <a:t> </a:t>
            </a:r>
            <a:r>
              <a:rPr spc="160" dirty="0"/>
              <a:t>Bis</a:t>
            </a:r>
            <a:r>
              <a:rPr spc="10" dirty="0"/>
              <a:t> </a:t>
            </a:r>
            <a:r>
              <a:rPr spc="75" dirty="0"/>
              <a:t>(adición)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pc="80" dirty="0"/>
              <a:t>Qué</a:t>
            </a:r>
            <a:r>
              <a:rPr spc="85" dirty="0"/>
              <a:t> </a:t>
            </a:r>
            <a:r>
              <a:rPr spc="120" dirty="0"/>
              <a:t>cambia</a:t>
            </a:r>
            <a:r>
              <a:rPr spc="100" dirty="0"/>
              <a:t> </a:t>
            </a:r>
            <a:r>
              <a:rPr dirty="0"/>
              <a:t>(2026):</a:t>
            </a:r>
            <a:r>
              <a:rPr spc="90" dirty="0"/>
              <a:t> </a:t>
            </a:r>
            <a:r>
              <a:rPr spc="160" dirty="0"/>
              <a:t>Se</a:t>
            </a:r>
            <a:r>
              <a:rPr spc="95" dirty="0"/>
              <a:t> </a:t>
            </a:r>
            <a:r>
              <a:rPr spc="80" dirty="0"/>
              <a:t>crea</a:t>
            </a:r>
            <a:r>
              <a:rPr spc="114" dirty="0"/>
              <a:t> </a:t>
            </a:r>
            <a:r>
              <a:rPr spc="60" dirty="0"/>
              <a:t>un</a:t>
            </a:r>
            <a:r>
              <a:rPr spc="105" dirty="0"/>
              <a:t> </a:t>
            </a:r>
            <a:r>
              <a:rPr spc="55" dirty="0"/>
              <a:t>procedimiento</a:t>
            </a:r>
            <a:r>
              <a:rPr spc="80" dirty="0"/>
              <a:t> </a:t>
            </a:r>
            <a:r>
              <a:rPr spc="100" dirty="0"/>
              <a:t>específico </a:t>
            </a:r>
            <a:r>
              <a:rPr dirty="0"/>
              <a:t>para</a:t>
            </a:r>
            <a:r>
              <a:rPr spc="110" dirty="0"/>
              <a:t> </a:t>
            </a:r>
            <a:r>
              <a:rPr dirty="0"/>
              <a:t>verificar</a:t>
            </a:r>
            <a:r>
              <a:rPr spc="120" dirty="0"/>
              <a:t> </a:t>
            </a:r>
            <a:r>
              <a:rPr spc="50" dirty="0"/>
              <a:t>que </a:t>
            </a:r>
            <a:r>
              <a:rPr spc="60" dirty="0"/>
              <a:t>el</a:t>
            </a:r>
            <a:r>
              <a:rPr spc="270" dirty="0"/>
              <a:t> </a:t>
            </a:r>
            <a:r>
              <a:rPr spc="180" dirty="0"/>
              <a:t>CFDI</a:t>
            </a:r>
            <a:r>
              <a:rPr spc="270" dirty="0"/>
              <a:t> </a:t>
            </a:r>
            <a:r>
              <a:rPr spc="75" dirty="0"/>
              <a:t>ampara</a:t>
            </a:r>
            <a:r>
              <a:rPr spc="280" dirty="0"/>
              <a:t> </a:t>
            </a:r>
            <a:r>
              <a:rPr spc="70" dirty="0"/>
              <a:t>operaciones</a:t>
            </a:r>
            <a:r>
              <a:rPr spc="270" dirty="0"/>
              <a:t> </a:t>
            </a:r>
            <a:r>
              <a:rPr spc="55" dirty="0"/>
              <a:t>existentes,</a:t>
            </a:r>
            <a:r>
              <a:rPr spc="280" dirty="0"/>
              <a:t> </a:t>
            </a:r>
            <a:r>
              <a:rPr spc="50" dirty="0"/>
              <a:t>verdaderas</a:t>
            </a:r>
            <a:r>
              <a:rPr spc="270" dirty="0"/>
              <a:t> </a:t>
            </a:r>
            <a:r>
              <a:rPr spc="50" dirty="0"/>
              <a:t>o</a:t>
            </a:r>
            <a:r>
              <a:rPr spc="270" dirty="0"/>
              <a:t> </a:t>
            </a:r>
            <a:r>
              <a:rPr spc="120" dirty="0"/>
              <a:t>actos</a:t>
            </a:r>
            <a:r>
              <a:rPr spc="270" dirty="0"/>
              <a:t> </a:t>
            </a:r>
            <a:r>
              <a:rPr spc="75" dirty="0"/>
              <a:t>reales</a:t>
            </a:r>
            <a:r>
              <a:rPr spc="285" dirty="0"/>
              <a:t> </a:t>
            </a:r>
            <a:r>
              <a:rPr dirty="0"/>
              <a:t>(no</a:t>
            </a:r>
            <a:r>
              <a:rPr spc="275" dirty="0"/>
              <a:t> </a:t>
            </a:r>
            <a:r>
              <a:rPr spc="120" dirty="0"/>
              <a:t>es </a:t>
            </a:r>
            <a:r>
              <a:rPr spc="60" dirty="0"/>
              <a:t>un</a:t>
            </a:r>
            <a:r>
              <a:rPr spc="70" dirty="0"/>
              <a:t> </a:t>
            </a:r>
            <a:r>
              <a:rPr dirty="0"/>
              <a:t>“crédito”</a:t>
            </a:r>
            <a:r>
              <a:rPr spc="-55" dirty="0"/>
              <a:t> </a:t>
            </a:r>
            <a:r>
              <a:rPr dirty="0"/>
              <a:t>per</a:t>
            </a:r>
            <a:r>
              <a:rPr spc="75" dirty="0"/>
              <a:t> se);</a:t>
            </a:r>
            <a:r>
              <a:rPr spc="60" dirty="0"/>
              <a:t> </a:t>
            </a:r>
            <a:r>
              <a:rPr dirty="0"/>
              <a:t>permite</a:t>
            </a:r>
            <a:r>
              <a:rPr spc="75" dirty="0"/>
              <a:t> </a:t>
            </a:r>
            <a:r>
              <a:rPr spc="90" dirty="0"/>
              <a:t>suspender</a:t>
            </a:r>
            <a:r>
              <a:rPr spc="80" dirty="0"/>
              <a:t> emisión</a:t>
            </a:r>
            <a:r>
              <a:rPr spc="75" dirty="0"/>
              <a:t> </a:t>
            </a:r>
            <a:r>
              <a:rPr spc="95" dirty="0"/>
              <a:t>desde</a:t>
            </a:r>
            <a:r>
              <a:rPr spc="55" dirty="0"/>
              <a:t> </a:t>
            </a:r>
            <a:r>
              <a:rPr spc="60" dirty="0"/>
              <a:t>el</a:t>
            </a:r>
            <a:r>
              <a:rPr spc="65" dirty="0"/>
              <a:t> </a:t>
            </a:r>
            <a:r>
              <a:rPr spc="70" dirty="0"/>
              <a:t>inicio</a:t>
            </a:r>
            <a:r>
              <a:rPr spc="85" dirty="0"/>
              <a:t> </a:t>
            </a:r>
            <a:r>
              <a:rPr dirty="0"/>
              <a:t>y</a:t>
            </a:r>
            <a:r>
              <a:rPr spc="65" dirty="0"/>
              <a:t> </a:t>
            </a:r>
            <a:r>
              <a:rPr spc="85" dirty="0"/>
              <a:t>establece </a:t>
            </a:r>
            <a:r>
              <a:rPr spc="90" dirty="0"/>
              <a:t>etapas</a:t>
            </a:r>
            <a:r>
              <a:rPr spc="-65" dirty="0"/>
              <a:t> </a:t>
            </a:r>
            <a:r>
              <a:rPr dirty="0"/>
              <a:t>y</a:t>
            </a:r>
            <a:r>
              <a:rPr spc="-45" dirty="0"/>
              <a:t> </a:t>
            </a:r>
            <a:r>
              <a:rPr spc="100" dirty="0"/>
              <a:t>plazos</a:t>
            </a:r>
            <a:r>
              <a:rPr spc="-60" dirty="0"/>
              <a:t> </a:t>
            </a:r>
            <a:r>
              <a:rPr spc="45" dirty="0"/>
              <a:t>expeditos.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90" dirty="0"/>
              <a:t>Exposición</a:t>
            </a:r>
            <a:r>
              <a:rPr spc="-15" dirty="0"/>
              <a:t> </a:t>
            </a:r>
            <a:r>
              <a:rPr spc="60" dirty="0"/>
              <a:t>de</a:t>
            </a:r>
            <a:r>
              <a:rPr spc="-5" dirty="0"/>
              <a:t> </a:t>
            </a:r>
            <a:r>
              <a:rPr spc="55" dirty="0"/>
              <a:t>motivos:</a:t>
            </a:r>
            <a:r>
              <a:rPr spc="-25" dirty="0"/>
              <a:t> </a:t>
            </a:r>
            <a:r>
              <a:rPr spc="90" dirty="0"/>
              <a:t>Responde</a:t>
            </a:r>
            <a:r>
              <a:rPr spc="-20" dirty="0"/>
              <a:t> </a:t>
            </a:r>
            <a:r>
              <a:rPr spc="100" dirty="0"/>
              <a:t>al</a:t>
            </a:r>
            <a:r>
              <a:rPr spc="-15" dirty="0"/>
              <a:t> </a:t>
            </a:r>
            <a:r>
              <a:rPr dirty="0"/>
              <a:t>nuevo</a:t>
            </a:r>
            <a:r>
              <a:rPr spc="-5" dirty="0"/>
              <a:t> </a:t>
            </a:r>
            <a:r>
              <a:rPr dirty="0"/>
              <a:t>tipo</a:t>
            </a:r>
            <a:r>
              <a:rPr spc="-5" dirty="0"/>
              <a:t> </a:t>
            </a:r>
            <a:r>
              <a:rPr spc="60" dirty="0"/>
              <a:t>de</a:t>
            </a:r>
            <a:r>
              <a:rPr spc="-20" dirty="0"/>
              <a:t> </a:t>
            </a:r>
            <a:r>
              <a:rPr spc="100" dirty="0"/>
              <a:t>“falsos</a:t>
            </a:r>
            <a:r>
              <a:rPr spc="-20" dirty="0"/>
              <a:t> </a:t>
            </a:r>
            <a:r>
              <a:rPr spc="70" dirty="0"/>
              <a:t>comprobantes”</a:t>
            </a:r>
            <a:r>
              <a:rPr spc="-145" dirty="0"/>
              <a:t> </a:t>
            </a:r>
            <a:r>
              <a:rPr spc="70" dirty="0"/>
              <a:t>a </a:t>
            </a:r>
            <a:r>
              <a:rPr dirty="0"/>
              <a:t>partir</a:t>
            </a:r>
            <a:r>
              <a:rPr spc="35" dirty="0"/>
              <a:t> </a:t>
            </a:r>
            <a:r>
              <a:rPr spc="60" dirty="0"/>
              <a:t>de</a:t>
            </a:r>
            <a:r>
              <a:rPr spc="35" dirty="0"/>
              <a:t> </a:t>
            </a:r>
            <a:r>
              <a:rPr spc="95" dirty="0"/>
              <a:t>la</a:t>
            </a:r>
            <a:r>
              <a:rPr spc="60" dirty="0"/>
              <a:t> </a:t>
            </a:r>
            <a:r>
              <a:rPr dirty="0"/>
              <a:t>reforma</a:t>
            </a:r>
            <a:r>
              <a:rPr spc="45" dirty="0"/>
              <a:t> </a:t>
            </a:r>
            <a:r>
              <a:rPr spc="85" dirty="0"/>
              <a:t>constitucional</a:t>
            </a:r>
            <a:r>
              <a:rPr spc="25" dirty="0"/>
              <a:t> </a:t>
            </a:r>
            <a:r>
              <a:rPr spc="60" dirty="0"/>
              <a:t>de</a:t>
            </a:r>
            <a:r>
              <a:rPr spc="45" dirty="0"/>
              <a:t> </a:t>
            </a:r>
            <a:r>
              <a:rPr spc="60" dirty="0"/>
              <a:t>prisión</a:t>
            </a:r>
            <a:r>
              <a:rPr spc="30" dirty="0"/>
              <a:t> </a:t>
            </a:r>
            <a:r>
              <a:rPr dirty="0"/>
              <a:t>preventiva</a:t>
            </a:r>
            <a:r>
              <a:rPr spc="40" dirty="0"/>
              <a:t> </a:t>
            </a:r>
            <a:r>
              <a:rPr spc="85" dirty="0"/>
              <a:t>oficiosa</a:t>
            </a:r>
            <a:r>
              <a:rPr spc="50" dirty="0"/>
              <a:t> </a:t>
            </a:r>
            <a:r>
              <a:rPr spc="60" dirty="0"/>
              <a:t>en</a:t>
            </a:r>
            <a:r>
              <a:rPr spc="35" dirty="0"/>
              <a:t> </a:t>
            </a:r>
            <a:r>
              <a:rPr spc="-10" dirty="0"/>
              <a:t>materia </a:t>
            </a:r>
            <a:r>
              <a:rPr spc="60" dirty="0"/>
              <a:t>de</a:t>
            </a:r>
            <a:r>
              <a:rPr spc="95" dirty="0"/>
              <a:t>  </a:t>
            </a:r>
            <a:r>
              <a:rPr spc="105" dirty="0"/>
              <a:t>falsos</a:t>
            </a:r>
            <a:r>
              <a:rPr spc="95" dirty="0"/>
              <a:t>  </a:t>
            </a:r>
            <a:r>
              <a:rPr spc="75" dirty="0"/>
              <a:t>comprobantes</a:t>
            </a:r>
            <a:r>
              <a:rPr spc="100" dirty="0"/>
              <a:t>  </a:t>
            </a:r>
            <a:r>
              <a:rPr dirty="0"/>
              <a:t>(D.O.F.</a:t>
            </a:r>
            <a:r>
              <a:rPr spc="95" dirty="0"/>
              <a:t>  </a:t>
            </a:r>
            <a:r>
              <a:rPr spc="65" dirty="0"/>
              <a:t>31-</a:t>
            </a:r>
            <a:r>
              <a:rPr spc="105" dirty="0"/>
              <a:t>dic-</a:t>
            </a:r>
            <a:r>
              <a:rPr dirty="0"/>
              <a:t>2024)</a:t>
            </a:r>
            <a:r>
              <a:rPr spc="100" dirty="0"/>
              <a:t>  </a:t>
            </a:r>
            <a:r>
              <a:rPr dirty="0"/>
              <a:t>y</a:t>
            </a:r>
            <a:r>
              <a:rPr spc="105" dirty="0"/>
              <a:t>  </a:t>
            </a:r>
            <a:r>
              <a:rPr spc="145" dirty="0"/>
              <a:t>busca</a:t>
            </a:r>
            <a:r>
              <a:rPr spc="95" dirty="0"/>
              <a:t>  </a:t>
            </a:r>
            <a:r>
              <a:rPr spc="60" dirty="0"/>
              <a:t>un</a:t>
            </a:r>
            <a:r>
              <a:rPr spc="100" dirty="0"/>
              <a:t>  </a:t>
            </a:r>
            <a:r>
              <a:rPr spc="140" dirty="0"/>
              <a:t>cauce</a:t>
            </a:r>
            <a:r>
              <a:rPr spc="100" dirty="0"/>
              <a:t>  </a:t>
            </a:r>
            <a:r>
              <a:rPr spc="55" dirty="0"/>
              <a:t>ágil</a:t>
            </a:r>
            <a:r>
              <a:rPr spc="105" dirty="0"/>
              <a:t>  </a:t>
            </a:r>
            <a:r>
              <a:rPr spc="-50" dirty="0"/>
              <a:t>y </a:t>
            </a:r>
            <a:r>
              <a:rPr spc="-10" dirty="0"/>
              <a:t>garantista.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15" dirty="0"/>
              <a:t> </a:t>
            </a:r>
            <a:r>
              <a:rPr spc="65" dirty="0"/>
              <a:t>30-</a:t>
            </a:r>
            <a:r>
              <a:rPr spc="140" dirty="0"/>
              <a:t>B</a:t>
            </a:r>
            <a:r>
              <a:rPr spc="35" dirty="0"/>
              <a:t> </a:t>
            </a:r>
            <a:r>
              <a:rPr spc="75" dirty="0"/>
              <a:t>(adición)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3870" cy="3225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9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cambia </a:t>
            </a:r>
            <a:r>
              <a:rPr sz="2500" dirty="0">
                <a:latin typeface="Calibri"/>
                <a:cs typeface="Calibri"/>
              </a:rPr>
              <a:t>(2026):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Prestadores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servicios </a:t>
            </a:r>
            <a:r>
              <a:rPr sz="2500" spc="60" dirty="0">
                <a:latin typeface="Calibri"/>
                <a:cs typeface="Calibri"/>
              </a:rPr>
              <a:t>digitales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(1-A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Bis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18-</a:t>
            </a:r>
            <a:r>
              <a:rPr sz="2500" spc="135" dirty="0">
                <a:latin typeface="Calibri"/>
                <a:cs typeface="Calibri"/>
              </a:rPr>
              <a:t>B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LIVA) </a:t>
            </a:r>
            <a:r>
              <a:rPr sz="2500" dirty="0">
                <a:latin typeface="Calibri"/>
                <a:cs typeface="Calibri"/>
              </a:rPr>
              <a:t>deberán</a:t>
            </a:r>
            <a:r>
              <a:rPr sz="2500" spc="18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permitir</a:t>
            </a:r>
            <a:r>
              <a:rPr sz="2500" spc="185" dirty="0">
                <a:latin typeface="Calibri"/>
                <a:cs typeface="Calibri"/>
              </a:rPr>
              <a:t>  </a:t>
            </a:r>
            <a:r>
              <a:rPr sz="2500" spc="160" dirty="0">
                <a:latin typeface="Calibri"/>
                <a:cs typeface="Calibri"/>
              </a:rPr>
              <a:t>acceso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permanente,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línea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tiempo</a:t>
            </a:r>
            <a:r>
              <a:rPr sz="2500" spc="18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real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la </a:t>
            </a:r>
            <a:r>
              <a:rPr sz="2500" spc="55" dirty="0">
                <a:latin typeface="Calibri"/>
                <a:cs typeface="Calibri"/>
              </a:rPr>
              <a:t>información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5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operaciones;</a:t>
            </a:r>
            <a:r>
              <a:rPr sz="2500" spc="23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incumplir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da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lugar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bloqueo</a:t>
            </a:r>
            <a:r>
              <a:rPr sz="2500" spc="2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temporal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(18-</a:t>
            </a:r>
            <a:r>
              <a:rPr sz="2500" spc="135" dirty="0">
                <a:latin typeface="Calibri"/>
                <a:cs typeface="Calibri"/>
              </a:rPr>
              <a:t>H </a:t>
            </a:r>
            <a:r>
              <a:rPr sz="2500" spc="125" dirty="0">
                <a:latin typeface="Calibri"/>
                <a:cs typeface="Calibri"/>
              </a:rPr>
              <a:t>Bis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18-</a:t>
            </a:r>
            <a:r>
              <a:rPr sz="2500" spc="200" dirty="0">
                <a:latin typeface="Calibri"/>
                <a:cs typeface="Calibri"/>
              </a:rPr>
              <a:t>H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Quintus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LIVA).</a:t>
            </a:r>
            <a:endParaRPr sz="25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4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prevén</a:t>
            </a:r>
            <a:r>
              <a:rPr sz="2500" spc="415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convenios</a:t>
            </a:r>
            <a:r>
              <a:rPr sz="2500" spc="420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430" dirty="0">
                <a:latin typeface="Calibri"/>
                <a:cs typeface="Calibri"/>
              </a:rPr>
              <a:t> 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420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Agencia</a:t>
            </a:r>
            <a:r>
              <a:rPr sz="2500" spc="43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20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Transformación</a:t>
            </a:r>
            <a:r>
              <a:rPr sz="2500" spc="405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Digital</a:t>
            </a:r>
            <a:r>
              <a:rPr sz="2500" spc="415" dirty="0">
                <a:latin typeface="Calibri"/>
                <a:cs typeface="Calibri"/>
              </a:rPr>
              <a:t> 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spc="70" dirty="0">
                <a:latin typeface="Calibri"/>
                <a:cs typeface="Calibri"/>
              </a:rPr>
              <a:t>Telecomunicaciones.</a:t>
            </a:r>
            <a:endParaRPr sz="25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3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3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Supervisión</a:t>
            </a:r>
            <a:r>
              <a:rPr sz="2500" spc="4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contínua</a:t>
            </a:r>
            <a:r>
              <a:rPr sz="2500" spc="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40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técnicamente</a:t>
            </a:r>
            <a:r>
              <a:rPr sz="2500" spc="35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viable</a:t>
            </a:r>
            <a:r>
              <a:rPr sz="2500" spc="40" dirty="0">
                <a:latin typeface="Calibri"/>
                <a:cs typeface="Calibri"/>
              </a:rPr>
              <a:t>  </a:t>
            </a:r>
            <a:r>
              <a:rPr sz="2500" spc="25" dirty="0">
                <a:latin typeface="Calibri"/>
                <a:cs typeface="Calibri"/>
              </a:rPr>
              <a:t>de </a:t>
            </a:r>
            <a:r>
              <a:rPr sz="2500" spc="75" dirty="0">
                <a:latin typeface="Calibri"/>
                <a:cs typeface="Calibri"/>
              </a:rPr>
              <a:t>operaciones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digitales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(streaming,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intermediación,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etc.).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15" dirty="0"/>
              <a:t> </a:t>
            </a:r>
            <a:r>
              <a:rPr spc="60" dirty="0"/>
              <a:t>36</a:t>
            </a:r>
            <a:r>
              <a:rPr dirty="0"/>
              <a:t> </a:t>
            </a:r>
            <a:r>
              <a:rPr spc="70" dirty="0"/>
              <a:t>(tercer</a:t>
            </a:r>
            <a:r>
              <a:rPr spc="-5" dirty="0"/>
              <a:t> </a:t>
            </a:r>
            <a:r>
              <a:rPr spc="60" dirty="0"/>
              <a:t>párrafo</a:t>
            </a:r>
            <a:r>
              <a:rPr spc="-10" dirty="0"/>
              <a:t> </a:t>
            </a:r>
            <a:r>
              <a:rPr spc="-120" dirty="0"/>
              <a:t>–</a:t>
            </a:r>
            <a:r>
              <a:rPr spc="-20" dirty="0"/>
              <a:t> </a:t>
            </a:r>
            <a:r>
              <a:rPr spc="95" dirty="0"/>
              <a:t>precisión)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634238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  <a:tab pos="1208405" algn="l"/>
                <a:tab pos="2451100" algn="l"/>
                <a:tab pos="2516505" algn="l"/>
                <a:tab pos="3300095" algn="l"/>
                <a:tab pos="4081779" algn="l"/>
                <a:tab pos="5209540" algn="l"/>
              </a:tabLst>
            </a:pPr>
            <a:r>
              <a:rPr sz="2500" spc="55" dirty="0">
                <a:latin typeface="Calibri"/>
                <a:cs typeface="Calibri"/>
              </a:rPr>
              <a:t>Qué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05" dirty="0">
                <a:latin typeface="Calibri"/>
                <a:cs typeface="Calibri"/>
              </a:rPr>
              <a:t>cambia</a:t>
            </a:r>
            <a:r>
              <a:rPr sz="2500" dirty="0">
                <a:latin typeface="Calibri"/>
                <a:cs typeface="Calibri"/>
              </a:rPr>
              <a:t>		</a:t>
            </a:r>
            <a:r>
              <a:rPr sz="2500" spc="50" dirty="0">
                <a:latin typeface="Calibri"/>
                <a:cs typeface="Calibri"/>
              </a:rPr>
              <a:t>(2026):La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5" dirty="0">
                <a:latin typeface="Calibri"/>
                <a:cs typeface="Calibri"/>
              </a:rPr>
              <a:t>reconsideración </a:t>
            </a:r>
            <a:r>
              <a:rPr sz="2500" spc="80" dirty="0">
                <a:latin typeface="Calibri"/>
                <a:cs typeface="Calibri"/>
              </a:rPr>
              <a:t>resoluciones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que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determinan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5" dirty="0">
                <a:latin typeface="Calibri"/>
                <a:cs typeface="Calibri"/>
              </a:rPr>
              <a:t>créditos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72527" y="1895982"/>
            <a:ext cx="4078604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 marR="5080" indent="-76200">
              <a:lnSpc>
                <a:spcPct val="100000"/>
              </a:lnSpc>
              <a:spcBef>
                <a:spcPts val="95"/>
              </a:spcBef>
              <a:tabLst>
                <a:tab pos="1475740" algn="l"/>
                <a:tab pos="2242185" algn="l"/>
                <a:tab pos="2840990" algn="l"/>
                <a:tab pos="3336925" algn="l"/>
                <a:tab pos="3896360" algn="l"/>
              </a:tabLst>
            </a:pPr>
            <a:r>
              <a:rPr sz="2500" spc="35" dirty="0">
                <a:latin typeface="Calibri"/>
                <a:cs typeface="Calibri"/>
              </a:rPr>
              <a:t>administrativa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14" dirty="0">
                <a:latin typeface="Calibri"/>
                <a:cs typeface="Calibri"/>
              </a:rPr>
              <a:t>se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40" dirty="0">
                <a:latin typeface="Calibri"/>
                <a:cs typeface="Calibri"/>
              </a:rPr>
              <a:t>limita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a </a:t>
            </a:r>
            <a:r>
              <a:rPr sz="2500" spc="105" dirty="0">
                <a:latin typeface="Calibri"/>
                <a:cs typeface="Calibri"/>
              </a:rPr>
              <a:t>fiscales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5" dirty="0">
                <a:latin typeface="Calibri"/>
                <a:cs typeface="Calibri"/>
              </a:rPr>
              <a:t>(no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56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actos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intra-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6500" y="2657982"/>
            <a:ext cx="10646410" cy="2006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7620" algn="just">
              <a:lnSpc>
                <a:spcPct val="100000"/>
              </a:lnSpc>
              <a:spcBef>
                <a:spcPts val="95"/>
              </a:spcBef>
            </a:pPr>
            <a:r>
              <a:rPr sz="2500" spc="65" dirty="0">
                <a:latin typeface="Calibri"/>
                <a:cs typeface="Calibri"/>
              </a:rPr>
              <a:t>procedimentales),</a:t>
            </a:r>
            <a:r>
              <a:rPr sz="2500" spc="5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65" dirty="0">
                <a:latin typeface="Calibri"/>
                <a:cs typeface="Calibri"/>
              </a:rPr>
              <a:t>  sintonía</a:t>
            </a:r>
            <a:r>
              <a:rPr sz="2500" spc="70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65" dirty="0">
                <a:latin typeface="Calibri"/>
                <a:cs typeface="Calibri"/>
              </a:rPr>
              <a:t>  jurisprudencia</a:t>
            </a:r>
            <a:r>
              <a:rPr sz="2500" spc="7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2a./J.</a:t>
            </a:r>
            <a:r>
              <a:rPr sz="2500" spc="5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75/2022</a:t>
            </a:r>
            <a:r>
              <a:rPr sz="2500" spc="7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70" dirty="0">
                <a:latin typeface="Calibri"/>
                <a:cs typeface="Calibri"/>
              </a:rPr>
              <a:t>  </a:t>
            </a:r>
            <a:r>
              <a:rPr sz="2500" spc="30" dirty="0">
                <a:latin typeface="Calibri"/>
                <a:cs typeface="Calibri"/>
              </a:rPr>
              <a:t>para </a:t>
            </a:r>
            <a:r>
              <a:rPr sz="2500" dirty="0">
                <a:latin typeface="Calibri"/>
                <a:cs typeface="Calibri"/>
              </a:rPr>
              <a:t>evitar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confusión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medios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defensa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ordinarios.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47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470" dirty="0">
                <a:latin typeface="Calibri"/>
                <a:cs typeface="Calibri"/>
              </a:rPr>
              <a:t> 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corrigen</a:t>
            </a:r>
            <a:r>
              <a:rPr sz="2500" spc="484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criterios</a:t>
            </a:r>
            <a:r>
              <a:rPr sz="2500" spc="47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contradictorios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spc="-10" dirty="0">
                <a:latin typeface="Calibri"/>
                <a:cs typeface="Calibri"/>
              </a:rPr>
              <a:t>(p.ej., </a:t>
            </a:r>
            <a:r>
              <a:rPr sz="2500" spc="85" dirty="0">
                <a:latin typeface="Calibri"/>
                <a:cs typeface="Calibri"/>
              </a:rPr>
              <a:t>Contradicción</a:t>
            </a:r>
            <a:r>
              <a:rPr sz="2500" spc="3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52/2024)</a:t>
            </a:r>
            <a:r>
              <a:rPr sz="2500" spc="3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345" dirty="0">
                <a:latin typeface="Calibri"/>
                <a:cs typeface="Calibri"/>
              </a:rPr>
              <a:t> 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36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reafirma</a:t>
            </a:r>
            <a:r>
              <a:rPr sz="2500" spc="340" dirty="0">
                <a:latin typeface="Calibri"/>
                <a:cs typeface="Calibri"/>
              </a:rPr>
              <a:t>  </a:t>
            </a:r>
            <a:r>
              <a:rPr sz="2500" spc="100" dirty="0">
                <a:latin typeface="Calibri"/>
                <a:cs typeface="Calibri"/>
              </a:rPr>
              <a:t>la</a:t>
            </a:r>
            <a:r>
              <a:rPr sz="2500" spc="34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naturaleza</a:t>
            </a:r>
            <a:r>
              <a:rPr sz="2500" spc="340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excepcional</a:t>
            </a:r>
            <a:r>
              <a:rPr sz="2500" spc="345" dirty="0">
                <a:latin typeface="Calibri"/>
                <a:cs typeface="Calibri"/>
              </a:rPr>
              <a:t>  </a:t>
            </a:r>
            <a:r>
              <a:rPr sz="2500" spc="45" dirty="0">
                <a:latin typeface="Calibri"/>
                <a:cs typeface="Calibri"/>
              </a:rPr>
              <a:t>del </a:t>
            </a:r>
            <a:r>
              <a:rPr sz="2500" spc="90" dirty="0">
                <a:latin typeface="Calibri"/>
                <a:cs typeface="Calibri"/>
              </a:rPr>
              <a:t>mecanismo.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35" dirty="0"/>
              <a:t> </a:t>
            </a:r>
            <a:r>
              <a:rPr spc="70" dirty="0"/>
              <a:t>42,</a:t>
            </a:r>
            <a:r>
              <a:rPr spc="-5" dirty="0"/>
              <a:t> </a:t>
            </a:r>
            <a:r>
              <a:rPr dirty="0"/>
              <a:t>fr.</a:t>
            </a:r>
            <a:r>
              <a:rPr spc="-30" dirty="0"/>
              <a:t> </a:t>
            </a:r>
            <a:r>
              <a:rPr spc="55" dirty="0"/>
              <a:t>V</a:t>
            </a:r>
            <a:r>
              <a:rPr spc="-35" dirty="0"/>
              <a:t> </a:t>
            </a:r>
            <a:r>
              <a:rPr spc="50" dirty="0"/>
              <a:t>(reforma)</a:t>
            </a:r>
            <a:r>
              <a:rPr spc="-10" dirty="0"/>
              <a:t> </a:t>
            </a:r>
            <a:r>
              <a:rPr spc="110" dirty="0"/>
              <a:t>e</a:t>
            </a:r>
            <a:r>
              <a:rPr spc="-35" dirty="0"/>
              <a:t> </a:t>
            </a:r>
            <a:r>
              <a:rPr spc="140" dirty="0"/>
              <a:t>inciso</a:t>
            </a:r>
            <a:r>
              <a:rPr spc="5" dirty="0"/>
              <a:t> </a:t>
            </a:r>
            <a:r>
              <a:rPr dirty="0"/>
              <a:t>g)</a:t>
            </a:r>
            <a:r>
              <a:rPr spc="-30" dirty="0"/>
              <a:t> </a:t>
            </a:r>
            <a:r>
              <a:rPr spc="80" dirty="0"/>
              <a:t>(adición);</a:t>
            </a:r>
            <a:r>
              <a:rPr spc="5" dirty="0"/>
              <a:t> </a:t>
            </a:r>
            <a:r>
              <a:rPr spc="70" dirty="0"/>
              <a:t>nuevo</a:t>
            </a:r>
            <a:r>
              <a:rPr spc="-20" dirty="0"/>
              <a:t> </a:t>
            </a:r>
            <a:r>
              <a:rPr spc="70" dirty="0"/>
              <a:t>3er</a:t>
            </a:r>
            <a:r>
              <a:rPr spc="-25" dirty="0"/>
              <a:t> </a:t>
            </a:r>
            <a:r>
              <a:rPr spc="50" dirty="0"/>
              <a:t>párrafo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pc="80" dirty="0"/>
              <a:t>Qué</a:t>
            </a:r>
            <a:r>
              <a:rPr spc="125" dirty="0"/>
              <a:t>  </a:t>
            </a:r>
            <a:r>
              <a:rPr spc="110" dirty="0"/>
              <a:t>cambia</a:t>
            </a:r>
            <a:r>
              <a:rPr spc="130" dirty="0"/>
              <a:t>  </a:t>
            </a:r>
            <a:r>
              <a:rPr spc="55" dirty="0"/>
              <a:t>(2026):Se</a:t>
            </a:r>
            <a:r>
              <a:rPr spc="130" dirty="0"/>
              <a:t>  </a:t>
            </a:r>
            <a:r>
              <a:rPr spc="90" dirty="0"/>
              <a:t>adiciona</a:t>
            </a:r>
            <a:r>
              <a:rPr spc="125" dirty="0"/>
              <a:t>  </a:t>
            </a:r>
            <a:r>
              <a:rPr spc="60" dirty="0"/>
              <a:t>el</a:t>
            </a:r>
            <a:r>
              <a:rPr spc="125" dirty="0"/>
              <a:t>  </a:t>
            </a:r>
            <a:r>
              <a:rPr spc="100" dirty="0"/>
              <a:t>inciso</a:t>
            </a:r>
            <a:r>
              <a:rPr spc="125" dirty="0"/>
              <a:t>  </a:t>
            </a:r>
            <a:r>
              <a:rPr dirty="0"/>
              <a:t>g)</a:t>
            </a:r>
            <a:r>
              <a:rPr spc="125" dirty="0"/>
              <a:t>  </a:t>
            </a:r>
            <a:r>
              <a:rPr spc="50" dirty="0"/>
              <a:t>para</a:t>
            </a:r>
            <a:r>
              <a:rPr spc="130" dirty="0"/>
              <a:t>  </a:t>
            </a:r>
            <a:r>
              <a:rPr spc="75" dirty="0"/>
              <a:t>visitas</a:t>
            </a:r>
            <a:r>
              <a:rPr spc="125" dirty="0"/>
              <a:t>  </a:t>
            </a:r>
            <a:r>
              <a:rPr spc="60" dirty="0"/>
              <a:t>orientadas</a:t>
            </a:r>
            <a:r>
              <a:rPr spc="130" dirty="0"/>
              <a:t>  </a:t>
            </a:r>
            <a:r>
              <a:rPr spc="70" dirty="0"/>
              <a:t>a </a:t>
            </a:r>
            <a:r>
              <a:rPr dirty="0"/>
              <a:t>verificar</a:t>
            </a:r>
            <a:r>
              <a:rPr spc="210" dirty="0"/>
              <a:t> </a:t>
            </a:r>
            <a:r>
              <a:rPr spc="45" dirty="0"/>
              <a:t>veracidad/realidad</a:t>
            </a:r>
            <a:r>
              <a:rPr spc="195" dirty="0"/>
              <a:t> </a:t>
            </a:r>
            <a:r>
              <a:rPr spc="60" dirty="0"/>
              <a:t>de</a:t>
            </a:r>
            <a:r>
              <a:rPr spc="200" dirty="0"/>
              <a:t> </a:t>
            </a:r>
            <a:r>
              <a:rPr spc="170" dirty="0"/>
              <a:t>CFDI</a:t>
            </a:r>
            <a:r>
              <a:rPr spc="185" dirty="0"/>
              <a:t> </a:t>
            </a:r>
            <a:r>
              <a:rPr spc="45" dirty="0"/>
              <a:t>(ligado</a:t>
            </a:r>
            <a:r>
              <a:rPr spc="195" dirty="0"/>
              <a:t> </a:t>
            </a:r>
            <a:r>
              <a:rPr spc="120" dirty="0"/>
              <a:t>a</a:t>
            </a:r>
            <a:r>
              <a:rPr spc="204" dirty="0"/>
              <a:t> </a:t>
            </a:r>
            <a:r>
              <a:rPr spc="65" dirty="0"/>
              <a:t>29-</a:t>
            </a:r>
            <a:r>
              <a:rPr dirty="0"/>
              <a:t>A</a:t>
            </a:r>
            <a:r>
              <a:rPr spc="210" dirty="0"/>
              <a:t> </a:t>
            </a:r>
            <a:r>
              <a:rPr spc="85" dirty="0"/>
              <a:t>Bis).</a:t>
            </a:r>
            <a:r>
              <a:rPr spc="200" dirty="0"/>
              <a:t> </a:t>
            </a:r>
            <a:r>
              <a:rPr spc="155" dirty="0"/>
              <a:t>Se</a:t>
            </a:r>
            <a:r>
              <a:rPr spc="195" dirty="0"/>
              <a:t> </a:t>
            </a:r>
            <a:r>
              <a:rPr spc="90" dirty="0"/>
              <a:t>precisa</a:t>
            </a:r>
            <a:r>
              <a:rPr spc="215" dirty="0"/>
              <a:t> </a:t>
            </a:r>
            <a:r>
              <a:rPr spc="75" dirty="0"/>
              <a:t>que</a:t>
            </a:r>
            <a:r>
              <a:rPr spc="200" dirty="0"/>
              <a:t> </a:t>
            </a:r>
            <a:r>
              <a:rPr spc="30" dirty="0"/>
              <a:t>no </a:t>
            </a:r>
            <a:r>
              <a:rPr spc="105" dirty="0"/>
              <a:t>aplica</a:t>
            </a:r>
            <a:r>
              <a:rPr spc="-35" dirty="0"/>
              <a:t> </a:t>
            </a:r>
            <a:r>
              <a:rPr spc="60" dirty="0"/>
              <a:t>el</a:t>
            </a:r>
            <a:r>
              <a:rPr spc="-40" dirty="0"/>
              <a:t> </a:t>
            </a:r>
            <a:r>
              <a:rPr spc="65" dirty="0"/>
              <a:t>proc.</a:t>
            </a:r>
            <a:r>
              <a:rPr spc="-45" dirty="0"/>
              <a:t> </a:t>
            </a:r>
            <a:r>
              <a:rPr spc="70" dirty="0"/>
              <a:t>del</a:t>
            </a:r>
            <a:r>
              <a:rPr spc="-35" dirty="0"/>
              <a:t> </a:t>
            </a:r>
            <a:r>
              <a:rPr dirty="0"/>
              <a:t>art.</a:t>
            </a:r>
            <a:r>
              <a:rPr spc="-35" dirty="0"/>
              <a:t> </a:t>
            </a:r>
            <a:r>
              <a:rPr spc="60" dirty="0"/>
              <a:t>49</a:t>
            </a:r>
            <a:r>
              <a:rPr spc="-15" dirty="0"/>
              <a:t> </a:t>
            </a:r>
            <a:r>
              <a:rPr spc="50" dirty="0"/>
              <a:t>para</a:t>
            </a:r>
            <a:r>
              <a:rPr spc="-45" dirty="0"/>
              <a:t> </a:t>
            </a:r>
            <a:r>
              <a:rPr spc="60" dirty="0"/>
              <a:t>el</a:t>
            </a:r>
            <a:r>
              <a:rPr spc="-35" dirty="0"/>
              <a:t> </a:t>
            </a:r>
            <a:r>
              <a:rPr spc="100" dirty="0"/>
              <a:t>inciso</a:t>
            </a:r>
            <a:r>
              <a:rPr spc="-35" dirty="0"/>
              <a:t> </a:t>
            </a:r>
            <a:r>
              <a:rPr dirty="0"/>
              <a:t>g),</a:t>
            </a:r>
            <a:r>
              <a:rPr spc="-15" dirty="0"/>
              <a:t> </a:t>
            </a:r>
            <a:r>
              <a:rPr spc="90" dirty="0"/>
              <a:t>sino</a:t>
            </a:r>
            <a:r>
              <a:rPr spc="-30" dirty="0"/>
              <a:t> </a:t>
            </a:r>
            <a:r>
              <a:rPr spc="60" dirty="0"/>
              <a:t>el</a:t>
            </a:r>
            <a:r>
              <a:rPr spc="-45" dirty="0"/>
              <a:t> </a:t>
            </a:r>
            <a:r>
              <a:rPr spc="60" dirty="0"/>
              <a:t>49</a:t>
            </a:r>
            <a:r>
              <a:rPr spc="-30" dirty="0"/>
              <a:t> </a:t>
            </a:r>
            <a:r>
              <a:rPr spc="125" dirty="0"/>
              <a:t>Bis</a:t>
            </a:r>
            <a:r>
              <a:rPr spc="-35" dirty="0"/>
              <a:t> </a:t>
            </a:r>
            <a:r>
              <a:rPr spc="55" dirty="0"/>
              <a:t>recién</a:t>
            </a:r>
            <a:r>
              <a:rPr spc="-30" dirty="0"/>
              <a:t> </a:t>
            </a:r>
            <a:r>
              <a:rPr spc="55" dirty="0"/>
              <a:t>creado.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pc="90" dirty="0"/>
              <a:t>Exposición</a:t>
            </a:r>
            <a:r>
              <a:rPr spc="85" dirty="0"/>
              <a:t>  </a:t>
            </a:r>
            <a:r>
              <a:rPr spc="75" dirty="0"/>
              <a:t>de</a:t>
            </a:r>
            <a:r>
              <a:rPr spc="95" dirty="0"/>
              <a:t>  </a:t>
            </a:r>
            <a:r>
              <a:rPr spc="55" dirty="0"/>
              <a:t>motivos:</a:t>
            </a:r>
            <a:r>
              <a:rPr spc="90" dirty="0"/>
              <a:t>  </a:t>
            </a:r>
            <a:r>
              <a:rPr spc="155" dirty="0"/>
              <a:t>Se</a:t>
            </a:r>
            <a:r>
              <a:rPr spc="95" dirty="0"/>
              <a:t>  </a:t>
            </a:r>
            <a:r>
              <a:rPr spc="75" dirty="0"/>
              <a:t>crea</a:t>
            </a:r>
            <a:r>
              <a:rPr spc="100" dirty="0"/>
              <a:t>  </a:t>
            </a:r>
            <a:r>
              <a:rPr spc="85" dirty="0"/>
              <a:t>una</a:t>
            </a:r>
            <a:r>
              <a:rPr spc="95" dirty="0"/>
              <a:t>  </a:t>
            </a:r>
            <a:r>
              <a:rPr dirty="0"/>
              <a:t>vía</a:t>
            </a:r>
            <a:r>
              <a:rPr spc="85" dirty="0"/>
              <a:t>  </a:t>
            </a:r>
            <a:r>
              <a:rPr spc="75" dirty="0"/>
              <a:t>de</a:t>
            </a:r>
            <a:r>
              <a:rPr spc="100" dirty="0"/>
              <a:t>  </a:t>
            </a:r>
            <a:r>
              <a:rPr spc="55" dirty="0"/>
              <a:t>visita</a:t>
            </a:r>
            <a:r>
              <a:rPr spc="95" dirty="0"/>
              <a:t>  </a:t>
            </a:r>
            <a:r>
              <a:rPr spc="90" dirty="0"/>
              <a:t>dedicada:</a:t>
            </a:r>
            <a:r>
              <a:rPr spc="85" dirty="0"/>
              <a:t>  </a:t>
            </a:r>
            <a:r>
              <a:rPr spc="60" dirty="0"/>
              <a:t>constatar veracidad</a:t>
            </a:r>
            <a:r>
              <a:rPr spc="229" dirty="0"/>
              <a:t> </a:t>
            </a:r>
            <a:r>
              <a:rPr spc="70" dirty="0"/>
              <a:t>del</a:t>
            </a:r>
            <a:r>
              <a:rPr spc="229" dirty="0"/>
              <a:t> </a:t>
            </a:r>
            <a:r>
              <a:rPr spc="170" dirty="0"/>
              <a:t>CFDI</a:t>
            </a:r>
            <a:r>
              <a:rPr spc="225" dirty="0"/>
              <a:t> </a:t>
            </a:r>
            <a:r>
              <a:rPr spc="100" dirty="0"/>
              <a:t>sin</a:t>
            </a:r>
            <a:r>
              <a:rPr spc="235" dirty="0"/>
              <a:t> </a:t>
            </a:r>
            <a:r>
              <a:rPr dirty="0"/>
              <a:t>determinar</a:t>
            </a:r>
            <a:r>
              <a:rPr spc="254" dirty="0"/>
              <a:t> </a:t>
            </a:r>
            <a:r>
              <a:rPr spc="70" dirty="0"/>
              <a:t>contribuciones</a:t>
            </a:r>
            <a:r>
              <a:rPr spc="250" dirty="0"/>
              <a:t> </a:t>
            </a:r>
            <a:r>
              <a:rPr spc="75" dirty="0"/>
              <a:t>omitidas</a:t>
            </a:r>
            <a:r>
              <a:rPr spc="240" dirty="0"/>
              <a:t> </a:t>
            </a:r>
            <a:r>
              <a:rPr spc="60" dirty="0"/>
              <a:t>en</a:t>
            </a:r>
            <a:r>
              <a:rPr spc="229" dirty="0"/>
              <a:t> </a:t>
            </a:r>
            <a:r>
              <a:rPr spc="130" dirty="0"/>
              <a:t>esa</a:t>
            </a:r>
            <a:r>
              <a:rPr spc="240" dirty="0"/>
              <a:t> </a:t>
            </a:r>
            <a:r>
              <a:rPr spc="100" dirty="0"/>
              <a:t>misma </a:t>
            </a:r>
            <a:r>
              <a:rPr spc="55" dirty="0"/>
              <a:t>visita </a:t>
            </a:r>
            <a:r>
              <a:rPr dirty="0"/>
              <a:t>(lo</a:t>
            </a:r>
            <a:r>
              <a:rPr spc="50" dirty="0"/>
              <a:t> </a:t>
            </a:r>
            <a:r>
              <a:rPr spc="75" dirty="0"/>
              <a:t>que</a:t>
            </a:r>
            <a:r>
              <a:rPr spc="45" dirty="0"/>
              <a:t> </a:t>
            </a:r>
            <a:r>
              <a:rPr dirty="0"/>
              <a:t>evita</a:t>
            </a:r>
            <a:r>
              <a:rPr spc="45" dirty="0"/>
              <a:t> </a:t>
            </a:r>
            <a:r>
              <a:rPr spc="75" dirty="0"/>
              <a:t>mezclar </a:t>
            </a:r>
            <a:r>
              <a:rPr spc="114" dirty="0"/>
              <a:t>con</a:t>
            </a:r>
            <a:r>
              <a:rPr spc="40" dirty="0"/>
              <a:t> </a:t>
            </a:r>
            <a:r>
              <a:rPr dirty="0"/>
              <a:t>auditoría</a:t>
            </a:r>
            <a:r>
              <a:rPr spc="35" dirty="0"/>
              <a:t> </a:t>
            </a:r>
            <a:r>
              <a:rPr spc="-10" dirty="0"/>
              <a:t>integral).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438402"/>
            <a:ext cx="1064387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708660" algn="l"/>
                <a:tab pos="1223645" algn="l"/>
                <a:tab pos="1847214" algn="l"/>
                <a:tab pos="3281679" algn="l"/>
                <a:tab pos="3602990" algn="l"/>
                <a:tab pos="5910580" algn="l"/>
                <a:tab pos="6449060" algn="l"/>
                <a:tab pos="7402830" algn="l"/>
                <a:tab pos="8223250" algn="l"/>
                <a:tab pos="9585960" algn="l"/>
              </a:tabLst>
            </a:pPr>
            <a:r>
              <a:rPr spc="-20" dirty="0"/>
              <a:t>Art.</a:t>
            </a:r>
            <a:r>
              <a:rPr dirty="0"/>
              <a:t>	</a:t>
            </a:r>
            <a:r>
              <a:rPr spc="-25" dirty="0"/>
              <a:t>4G</a:t>
            </a:r>
            <a:r>
              <a:rPr dirty="0"/>
              <a:t>	</a:t>
            </a:r>
            <a:r>
              <a:rPr spc="145" dirty="0"/>
              <a:t>Bis</a:t>
            </a:r>
            <a:r>
              <a:rPr dirty="0"/>
              <a:t>	</a:t>
            </a:r>
            <a:r>
              <a:rPr spc="70" dirty="0"/>
              <a:t>(adición)</a:t>
            </a:r>
            <a:r>
              <a:rPr dirty="0"/>
              <a:t>	</a:t>
            </a:r>
            <a:r>
              <a:rPr spc="-50" dirty="0"/>
              <a:t>–</a:t>
            </a:r>
            <a:r>
              <a:rPr dirty="0"/>
              <a:t>	</a:t>
            </a:r>
            <a:r>
              <a:rPr spc="95" dirty="0"/>
              <a:t>Procedimiento</a:t>
            </a:r>
            <a:r>
              <a:rPr dirty="0"/>
              <a:t>	</a:t>
            </a:r>
            <a:r>
              <a:rPr spc="90" dirty="0"/>
              <a:t>de</a:t>
            </a:r>
            <a:r>
              <a:rPr dirty="0"/>
              <a:t>	</a:t>
            </a:r>
            <a:r>
              <a:rPr spc="90" dirty="0"/>
              <a:t>visita</a:t>
            </a:r>
            <a:r>
              <a:rPr dirty="0"/>
              <a:t>	</a:t>
            </a:r>
            <a:r>
              <a:rPr spc="60" dirty="0"/>
              <a:t>para</a:t>
            </a:r>
            <a:r>
              <a:rPr dirty="0"/>
              <a:t>	</a:t>
            </a:r>
            <a:r>
              <a:rPr spc="70" dirty="0"/>
              <a:t>verificar</a:t>
            </a:r>
            <a:r>
              <a:rPr dirty="0"/>
              <a:t>	</a:t>
            </a:r>
            <a:r>
              <a:rPr spc="145" dirty="0"/>
              <a:t>“falsos </a:t>
            </a:r>
            <a:r>
              <a:rPr spc="114" dirty="0"/>
              <a:t>comprobantes”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2276982"/>
            <a:ext cx="10645140" cy="2387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305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cambia</a:t>
            </a:r>
            <a:r>
              <a:rPr sz="2500" spc="310" dirty="0">
                <a:latin typeface="Calibri"/>
                <a:cs typeface="Calibri"/>
              </a:rPr>
              <a:t>  </a:t>
            </a:r>
            <a:r>
              <a:rPr sz="2500" spc="45" dirty="0">
                <a:latin typeface="Calibri"/>
                <a:cs typeface="Calibri"/>
              </a:rPr>
              <a:t>(2026):Visita</a:t>
            </a:r>
            <a:r>
              <a:rPr sz="2500" spc="31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domiciliaria</a:t>
            </a:r>
            <a:r>
              <a:rPr sz="2500" spc="305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específica</a:t>
            </a:r>
            <a:r>
              <a:rPr sz="2500" spc="300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30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posibilidad</a:t>
            </a:r>
            <a:r>
              <a:rPr sz="2500" spc="310" dirty="0">
                <a:latin typeface="Calibri"/>
                <a:cs typeface="Calibri"/>
              </a:rPr>
              <a:t>  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spc="85" dirty="0">
                <a:latin typeface="Calibri"/>
                <a:cs typeface="Calibri"/>
              </a:rPr>
              <a:t>suspender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emisión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180" dirty="0">
                <a:latin typeface="Calibri"/>
                <a:cs typeface="Calibri"/>
              </a:rPr>
              <a:t>CFDI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desde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inicio,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reglas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pruebas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tiempos </a:t>
            </a:r>
            <a:r>
              <a:rPr sz="2500" spc="45" dirty="0">
                <a:latin typeface="Calibri"/>
                <a:cs typeface="Calibri"/>
              </a:rPr>
              <a:t>expeditos.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Cierra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un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vacío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procedimental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robustece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la </a:t>
            </a:r>
            <a:r>
              <a:rPr sz="2500" spc="55" dirty="0">
                <a:latin typeface="Calibri"/>
                <a:cs typeface="Calibri"/>
              </a:rPr>
              <a:t>efectividad</a:t>
            </a:r>
            <a:r>
              <a:rPr sz="2500" spc="20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225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combate</a:t>
            </a:r>
            <a:r>
              <a:rPr sz="2500" spc="215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215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falsos</a:t>
            </a:r>
            <a:r>
              <a:rPr sz="2500" spc="215" dirty="0">
                <a:latin typeface="Calibri"/>
                <a:cs typeface="Calibri"/>
              </a:rPr>
              <a:t>  </a:t>
            </a:r>
            <a:r>
              <a:rPr sz="2500" spc="180" dirty="0">
                <a:latin typeface="Calibri"/>
                <a:cs typeface="Calibri"/>
              </a:rPr>
              <a:t>CFDI</a:t>
            </a:r>
            <a:r>
              <a:rPr sz="2500" spc="22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(sin</a:t>
            </a:r>
            <a:r>
              <a:rPr sz="2500" spc="22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transgredir</a:t>
            </a:r>
            <a:r>
              <a:rPr sz="2500" spc="210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derechos</a:t>
            </a:r>
            <a:r>
              <a:rPr sz="2500" spc="220" dirty="0">
                <a:latin typeface="Calibri"/>
                <a:cs typeface="Calibri"/>
              </a:rPr>
              <a:t>  </a:t>
            </a:r>
            <a:r>
              <a:rPr sz="2500" spc="45" dirty="0">
                <a:latin typeface="Calibri"/>
                <a:cs typeface="Calibri"/>
              </a:rPr>
              <a:t>del </a:t>
            </a:r>
            <a:r>
              <a:rPr sz="2500" spc="-10" dirty="0">
                <a:latin typeface="Calibri"/>
                <a:cs typeface="Calibri"/>
              </a:rPr>
              <a:t>contribuyente).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 dirty="0"/>
              <a:t>Arts.</a:t>
            </a:r>
            <a:r>
              <a:rPr spc="-45" dirty="0"/>
              <a:t> </a:t>
            </a:r>
            <a:r>
              <a:rPr spc="60" dirty="0"/>
              <a:t>81</a:t>
            </a:r>
            <a:r>
              <a:rPr spc="-25" dirty="0"/>
              <a:t> </a:t>
            </a:r>
            <a:r>
              <a:rPr dirty="0"/>
              <a:t>y</a:t>
            </a:r>
            <a:r>
              <a:rPr spc="-35" dirty="0"/>
              <a:t> </a:t>
            </a:r>
            <a:r>
              <a:rPr spc="60" dirty="0"/>
              <a:t>82</a:t>
            </a:r>
            <a:r>
              <a:rPr spc="-45" dirty="0"/>
              <a:t> </a:t>
            </a:r>
            <a:r>
              <a:rPr spc="65" dirty="0"/>
              <a:t>(reformas)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4505" cy="2921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525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cambia</a:t>
            </a:r>
            <a:r>
              <a:rPr sz="2500" spc="540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(2026):Ajustes</a:t>
            </a:r>
            <a:r>
              <a:rPr sz="2500" spc="535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sancionatorios</a:t>
            </a:r>
            <a:r>
              <a:rPr sz="2500" spc="535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52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encuadrar</a:t>
            </a:r>
            <a:r>
              <a:rPr sz="2500" spc="540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nuevas </a:t>
            </a:r>
            <a:r>
              <a:rPr sz="2500" spc="80" dirty="0">
                <a:latin typeface="Calibri"/>
                <a:cs typeface="Calibri"/>
              </a:rPr>
              <a:t>obligaciones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(p.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ej.,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plataformas,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falsos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comprobantes).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5"/>
              </a:spcBef>
              <a:buFont typeface="Wingdings"/>
              <a:buChar char=""/>
            </a:pPr>
            <a:endParaRPr sz="25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500" b="1" spc="85" dirty="0">
                <a:latin typeface="Calibri"/>
                <a:cs typeface="Calibri"/>
              </a:rPr>
              <a:t>Arts.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65" dirty="0">
                <a:latin typeface="Calibri"/>
                <a:cs typeface="Calibri"/>
              </a:rPr>
              <a:t>103,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55" dirty="0">
                <a:latin typeface="Calibri"/>
                <a:cs typeface="Calibri"/>
              </a:rPr>
              <a:t>104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y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55" dirty="0">
                <a:latin typeface="Calibri"/>
                <a:cs typeface="Calibri"/>
              </a:rPr>
              <a:t>105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90" dirty="0">
                <a:latin typeface="Calibri"/>
                <a:cs typeface="Calibri"/>
              </a:rPr>
              <a:t>(reformas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penales)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509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cambia</a:t>
            </a:r>
            <a:r>
              <a:rPr sz="2500" spc="5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(2026):</a:t>
            </a:r>
            <a:r>
              <a:rPr sz="2500" spc="520" dirty="0">
                <a:latin typeface="Calibri"/>
                <a:cs typeface="Calibri"/>
              </a:rPr>
              <a:t> 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509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armonizan</a:t>
            </a:r>
            <a:r>
              <a:rPr sz="2500" spc="530" dirty="0">
                <a:latin typeface="Calibri"/>
                <a:cs typeface="Calibri"/>
              </a:rPr>
              <a:t>  </a:t>
            </a:r>
            <a:r>
              <a:rPr sz="2500" spc="110" dirty="0">
                <a:latin typeface="Calibri"/>
                <a:cs typeface="Calibri"/>
              </a:rPr>
              <a:t>supuestos</a:t>
            </a:r>
            <a:r>
              <a:rPr sz="2500" spc="52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1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defraudación</a:t>
            </a:r>
            <a:r>
              <a:rPr sz="2500" spc="520" dirty="0">
                <a:latin typeface="Calibri"/>
                <a:cs typeface="Calibri"/>
              </a:rPr>
              <a:t> 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spc="70" dirty="0">
                <a:latin typeface="Calibri"/>
                <a:cs typeface="Calibri"/>
              </a:rPr>
              <a:t>equiparables</a:t>
            </a:r>
            <a:r>
              <a:rPr sz="2500" spc="114" dirty="0">
                <a:latin typeface="Calibri"/>
                <a:cs typeface="Calibri"/>
              </a:rPr>
              <a:t> con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nuevo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concepto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falsos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comprobantes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catálogo </a:t>
            </a:r>
            <a:r>
              <a:rPr sz="2500" spc="70" dirty="0">
                <a:latin typeface="Calibri"/>
                <a:cs typeface="Calibri"/>
              </a:rPr>
              <a:t>constitucional.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25" dirty="0"/>
              <a:t> </a:t>
            </a:r>
            <a:r>
              <a:rPr spc="55" dirty="0"/>
              <a:t>113</a:t>
            </a:r>
            <a:r>
              <a:rPr dirty="0"/>
              <a:t> </a:t>
            </a:r>
            <a:r>
              <a:rPr spc="160" dirty="0"/>
              <a:t>Bis</a:t>
            </a:r>
            <a:r>
              <a:rPr spc="-10" dirty="0"/>
              <a:t> </a:t>
            </a:r>
            <a:r>
              <a:rPr spc="90" dirty="0"/>
              <a:t>(reformas</a:t>
            </a:r>
            <a:r>
              <a:rPr spc="-5" dirty="0"/>
              <a:t> </a:t>
            </a:r>
            <a:r>
              <a:rPr spc="140" dirty="0"/>
              <a:t>penales</a:t>
            </a:r>
            <a:r>
              <a:rPr spc="-30" dirty="0"/>
              <a:t> </a:t>
            </a:r>
            <a:r>
              <a:rPr spc="100" dirty="0"/>
              <a:t>complementarias)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4505" cy="2768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cambia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(2026):Se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armoniza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reforma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constitucional</a:t>
            </a:r>
            <a:r>
              <a:rPr sz="2500" dirty="0">
                <a:latin typeface="Calibri"/>
                <a:cs typeface="Calibri"/>
              </a:rPr>
              <a:t> (art.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19) </a:t>
            </a:r>
            <a:r>
              <a:rPr sz="2500" spc="30" dirty="0">
                <a:latin typeface="Calibri"/>
                <a:cs typeface="Calibri"/>
              </a:rPr>
              <a:t>para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27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“cualquier</a:t>
            </a:r>
            <a:r>
              <a:rPr sz="2500" spc="27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actividad</a:t>
            </a:r>
            <a:r>
              <a:rPr sz="2500" spc="270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relacionada</a:t>
            </a:r>
            <a:r>
              <a:rPr sz="2500" spc="275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270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falsos</a:t>
            </a:r>
            <a:r>
              <a:rPr sz="2500" spc="26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comprobantes”</a:t>
            </a:r>
            <a:r>
              <a:rPr sz="2500" spc="215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sea </a:t>
            </a:r>
            <a:r>
              <a:rPr sz="2500" spc="50" dirty="0">
                <a:latin typeface="Calibri"/>
                <a:cs typeface="Calibri"/>
              </a:rPr>
              <a:t>congruente</a:t>
            </a:r>
            <a:r>
              <a:rPr sz="2500" spc="285" dirty="0">
                <a:latin typeface="Calibri"/>
                <a:cs typeface="Calibri"/>
              </a:rPr>
              <a:t>  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290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280" dirty="0">
                <a:latin typeface="Calibri"/>
                <a:cs typeface="Calibri"/>
              </a:rPr>
              <a:t>   </a:t>
            </a:r>
            <a:r>
              <a:rPr sz="2500" spc="70" dirty="0">
                <a:latin typeface="Calibri"/>
                <a:cs typeface="Calibri"/>
              </a:rPr>
              <a:t>catálogo</a:t>
            </a:r>
            <a:r>
              <a:rPr sz="2500" spc="285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85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prisión</a:t>
            </a:r>
            <a:r>
              <a:rPr sz="2500" spc="290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preventiva</a:t>
            </a:r>
            <a:r>
              <a:rPr sz="2500" spc="285" dirty="0">
                <a:latin typeface="Calibri"/>
                <a:cs typeface="Calibri"/>
              </a:rPr>
              <a:t>   </a:t>
            </a:r>
            <a:r>
              <a:rPr sz="2500" spc="80" dirty="0">
                <a:latin typeface="Calibri"/>
                <a:cs typeface="Calibri"/>
              </a:rPr>
              <a:t>oficiosa</a:t>
            </a:r>
            <a:r>
              <a:rPr sz="2500" spc="290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(se </a:t>
            </a:r>
            <a:r>
              <a:rPr sz="2500" spc="50" dirty="0">
                <a:latin typeface="Calibri"/>
                <a:cs typeface="Calibri"/>
              </a:rPr>
              <a:t>reubican/añaden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párrafos).</a:t>
            </a:r>
            <a:endParaRPr sz="25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Mandato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armonización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legislativa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180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días;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cierra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brecha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entre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tipo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penal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54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57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mecánica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administrativa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spc="50" dirty="0">
                <a:latin typeface="Calibri"/>
                <a:cs typeface="Calibri"/>
              </a:rPr>
              <a:t>verificación.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40" dirty="0"/>
              <a:t> </a:t>
            </a:r>
            <a:r>
              <a:rPr spc="55" dirty="0"/>
              <a:t>115</a:t>
            </a:r>
            <a:r>
              <a:rPr spc="-15" dirty="0"/>
              <a:t> </a:t>
            </a:r>
            <a:r>
              <a:rPr dirty="0"/>
              <a:t>Ter</a:t>
            </a:r>
            <a:r>
              <a:rPr spc="-25" dirty="0"/>
              <a:t> </a:t>
            </a:r>
            <a:r>
              <a:rPr spc="85" dirty="0"/>
              <a:t>(adición)Qué</a:t>
            </a:r>
            <a:r>
              <a:rPr dirty="0"/>
              <a:t> </a:t>
            </a:r>
            <a:r>
              <a:rPr spc="145" dirty="0"/>
              <a:t>cambia</a:t>
            </a:r>
            <a:r>
              <a:rPr spc="-10" dirty="0"/>
              <a:t> (2026):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425055" y="1895982"/>
            <a:ext cx="44246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28345" algn="l"/>
                <a:tab pos="2120265" algn="l"/>
                <a:tab pos="3150235" algn="l"/>
                <a:tab pos="4234180" algn="l"/>
              </a:tabLst>
            </a:pPr>
            <a:r>
              <a:rPr sz="2500" spc="-25" dirty="0">
                <a:latin typeface="Calibri"/>
                <a:cs typeface="Calibri"/>
              </a:rPr>
              <a:t>por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declarar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5" dirty="0">
                <a:latin typeface="Calibri"/>
                <a:cs typeface="Calibri"/>
              </a:rPr>
              <a:t>datos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00" dirty="0">
                <a:latin typeface="Calibri"/>
                <a:cs typeface="Calibri"/>
              </a:rPr>
              <a:t>falsos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25" dirty="0">
                <a:latin typeface="Calibri"/>
                <a:cs typeface="Calibri"/>
              </a:rPr>
              <a:t>u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6500" y="1895982"/>
            <a:ext cx="598614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  <a:tab pos="1645920" algn="l"/>
                <a:tab pos="3159760" algn="l"/>
                <a:tab pos="3763010" algn="l"/>
              </a:tabLst>
            </a:pPr>
            <a:r>
              <a:rPr sz="2500" spc="85" dirty="0">
                <a:latin typeface="Calibri"/>
                <a:cs typeface="Calibri"/>
              </a:rPr>
              <a:t>Nuevas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0" dirty="0">
                <a:latin typeface="Calibri"/>
                <a:cs typeface="Calibri"/>
              </a:rPr>
              <a:t>hipótesis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de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responsabilidad </a:t>
            </a:r>
            <a:r>
              <a:rPr sz="2500" spc="80" dirty="0">
                <a:latin typeface="Calibri"/>
                <a:cs typeface="Calibri"/>
              </a:rPr>
              <a:t>obstaculizar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procedimientos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CFF.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6500" y="2657751"/>
            <a:ext cx="10646410" cy="13208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500" b="1" dirty="0">
                <a:latin typeface="Calibri"/>
                <a:cs typeface="Calibri"/>
              </a:rPr>
              <a:t>Art.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65" dirty="0">
                <a:latin typeface="Calibri"/>
                <a:cs typeface="Calibri"/>
              </a:rPr>
              <a:t>124,</a:t>
            </a:r>
            <a:r>
              <a:rPr sz="2500" b="1" spc="-1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fr.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X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90" dirty="0">
                <a:latin typeface="Calibri"/>
                <a:cs typeface="Calibri"/>
              </a:rPr>
              <a:t>(adición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spc="-120" dirty="0">
                <a:latin typeface="Calibri"/>
                <a:cs typeface="Calibri"/>
              </a:rPr>
              <a:t>–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improcedencia)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cambia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(2026):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establece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una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nueva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causal</a:t>
            </a:r>
            <a:r>
              <a:rPr sz="2500" spc="18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de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improcedencia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del </a:t>
            </a:r>
            <a:r>
              <a:rPr sz="2500" spc="70" dirty="0">
                <a:latin typeface="Calibri"/>
                <a:cs typeface="Calibri"/>
              </a:rPr>
              <a:t>recurso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administrativo.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Art.</a:t>
            </a:r>
            <a:r>
              <a:rPr spc="-35" dirty="0"/>
              <a:t> </a:t>
            </a:r>
            <a:r>
              <a:rPr spc="70" dirty="0"/>
              <a:t>84,</a:t>
            </a:r>
            <a:r>
              <a:rPr spc="-5" dirty="0"/>
              <a:t> </a:t>
            </a:r>
            <a:r>
              <a:rPr dirty="0"/>
              <a:t>fr.</a:t>
            </a:r>
            <a:r>
              <a:rPr spc="-30" dirty="0"/>
              <a:t> </a:t>
            </a:r>
            <a:r>
              <a:rPr dirty="0"/>
              <a:t>IV,</a:t>
            </a:r>
            <a:r>
              <a:rPr spc="-20" dirty="0"/>
              <a:t> </a:t>
            </a:r>
            <a:r>
              <a:rPr spc="125" dirty="0"/>
              <a:t>inc.</a:t>
            </a:r>
            <a:r>
              <a:rPr spc="-15" dirty="0"/>
              <a:t> </a:t>
            </a:r>
            <a:r>
              <a:rPr dirty="0"/>
              <a:t>b)</a:t>
            </a:r>
            <a:r>
              <a:rPr spc="-25" dirty="0"/>
              <a:t> </a:t>
            </a:r>
            <a:r>
              <a:rPr spc="40" dirty="0"/>
              <a:t>(reforma)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3870" cy="162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cambia</a:t>
            </a:r>
            <a:r>
              <a:rPr sz="2500" spc="50" dirty="0">
                <a:latin typeface="Calibri"/>
                <a:cs typeface="Calibri"/>
              </a:rPr>
              <a:t> (2026):Incluye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RESICO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(PF)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multa </a:t>
            </a:r>
            <a:r>
              <a:rPr sz="2500" spc="70" dirty="0">
                <a:latin typeface="Calibri"/>
                <a:cs typeface="Calibri"/>
              </a:rPr>
              <a:t>atenuada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(homologa </a:t>
            </a:r>
            <a:r>
              <a:rPr sz="2500" dirty="0">
                <a:latin typeface="Calibri"/>
                <a:cs typeface="Calibri"/>
              </a:rPr>
              <a:t>trato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RIF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histórico).</a:t>
            </a:r>
            <a:endParaRPr sz="250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15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RESICO</a:t>
            </a:r>
            <a:r>
              <a:rPr sz="2500" spc="15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14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concibió</a:t>
            </a:r>
            <a:r>
              <a:rPr sz="2500" spc="16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16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simplificar</a:t>
            </a:r>
            <a:r>
              <a:rPr sz="2500" spc="1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automatizar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cumplimiento;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atenuación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45" dirty="0">
                <a:latin typeface="Calibri"/>
                <a:cs typeface="Calibri"/>
              </a:rPr>
              <a:t>es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consistente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su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propósito.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4258"/>
            <a:ext cx="10644505" cy="3446779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2200" b="1" spc="85" dirty="0">
                <a:latin typeface="Calibri"/>
                <a:cs typeface="Calibri"/>
              </a:rPr>
              <a:t>Panorama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y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95" dirty="0">
                <a:latin typeface="Calibri"/>
                <a:cs typeface="Calibri"/>
              </a:rPr>
              <a:t>ejes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200" spc="55" dirty="0">
                <a:latin typeface="Calibri"/>
                <a:cs typeface="Calibri"/>
              </a:rPr>
              <a:t>Medidas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nuevas/clave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en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la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LIF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2026.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70" dirty="0">
                <a:latin typeface="Calibri"/>
                <a:cs typeface="Calibri"/>
              </a:rPr>
              <a:t>Actualización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110" dirty="0">
                <a:latin typeface="Calibri"/>
                <a:cs typeface="Calibri"/>
              </a:rPr>
              <a:t>tasas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recargos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(1.38%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105" dirty="0">
                <a:latin typeface="Calibri"/>
                <a:cs typeface="Calibri"/>
              </a:rPr>
              <a:t>escalones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1.42%/1.63%/1.97%).</a:t>
            </a:r>
            <a:endParaRPr sz="2200">
              <a:latin typeface="Calibri"/>
              <a:cs typeface="Calibri"/>
            </a:endParaRPr>
          </a:p>
          <a:p>
            <a:pPr marL="355600" marR="7620" indent="-342900">
              <a:lnSpc>
                <a:spcPct val="100000"/>
              </a:lnSpc>
              <a:spcBef>
                <a:spcPts val="525"/>
              </a:spcBef>
              <a:buFont typeface="Wingdings"/>
              <a:buChar char=""/>
              <a:tabLst>
                <a:tab pos="355600" algn="l"/>
              </a:tabLst>
            </a:pPr>
            <a:r>
              <a:rPr sz="2200" spc="55" dirty="0">
                <a:latin typeface="Calibri"/>
                <a:cs typeface="Calibri"/>
              </a:rPr>
              <a:t>Tasa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fija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retención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por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intereses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para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2026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95" dirty="0">
                <a:latin typeface="Calibri"/>
                <a:cs typeface="Calibri"/>
              </a:rPr>
              <a:t>0.90%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(en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lugar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metodología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que </a:t>
            </a:r>
            <a:r>
              <a:rPr sz="2200" spc="55" dirty="0">
                <a:latin typeface="Calibri"/>
                <a:cs typeface="Calibri"/>
              </a:rPr>
              <a:t>daría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1.77%).</a:t>
            </a:r>
            <a:endParaRPr sz="220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5600" algn="l"/>
              </a:tabLst>
            </a:pPr>
            <a:r>
              <a:rPr sz="2200" spc="130" dirty="0">
                <a:latin typeface="Calibri"/>
                <a:cs typeface="Calibri"/>
              </a:rPr>
              <a:t>DRR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(Renuncias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Recaudatorias)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estudios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ingreso-</a:t>
            </a:r>
            <a:r>
              <a:rPr sz="2200" spc="60" dirty="0">
                <a:latin typeface="Calibri"/>
                <a:cs typeface="Calibri"/>
              </a:rPr>
              <a:t>gasto: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130" dirty="0">
                <a:latin typeface="Calibri"/>
                <a:cs typeface="Calibri"/>
              </a:rPr>
              <a:t>se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homologa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entrega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al </a:t>
            </a:r>
            <a:r>
              <a:rPr sz="2200" spc="55" dirty="0">
                <a:latin typeface="Calibri"/>
                <a:cs typeface="Calibri"/>
              </a:rPr>
              <a:t>30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junio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2026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125" dirty="0">
                <a:latin typeface="Calibri"/>
                <a:cs typeface="Calibri"/>
              </a:rPr>
              <a:t>se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fortalecen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reportes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donatarias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eficiencia</a:t>
            </a:r>
            <a:r>
              <a:rPr sz="2200" spc="40" dirty="0">
                <a:latin typeface="Calibri"/>
                <a:cs typeface="Calibri"/>
              </a:rPr>
              <a:t> recaudatoria.</a:t>
            </a:r>
            <a:endParaRPr sz="2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5600" algn="l"/>
                <a:tab pos="1586865" algn="l"/>
                <a:tab pos="3101975" algn="l"/>
                <a:tab pos="4127500" algn="l"/>
                <a:tab pos="4660900" algn="l"/>
                <a:tab pos="5974715" algn="l"/>
                <a:tab pos="6808470" algn="l"/>
                <a:tab pos="7268845" algn="l"/>
                <a:tab pos="9315450" algn="l"/>
              </a:tabLst>
            </a:pPr>
            <a:r>
              <a:rPr sz="2200" spc="-10" dirty="0">
                <a:latin typeface="Calibri"/>
                <a:cs typeface="Calibri"/>
              </a:rPr>
              <a:t>Informes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60" dirty="0">
                <a:latin typeface="Calibri"/>
                <a:cs typeface="Calibri"/>
              </a:rPr>
              <a:t>periódicos: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80" dirty="0">
                <a:latin typeface="Calibri"/>
                <a:cs typeface="Calibri"/>
              </a:rPr>
              <a:t>avance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5" dirty="0">
                <a:latin typeface="Calibri"/>
                <a:cs typeface="Calibri"/>
              </a:rPr>
              <a:t>del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35" dirty="0">
                <a:latin typeface="Calibri"/>
                <a:cs typeface="Calibri"/>
              </a:rPr>
              <a:t>programa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70" dirty="0">
                <a:latin typeface="Calibri"/>
                <a:cs typeface="Calibri"/>
              </a:rPr>
              <a:t>anual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de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0" dirty="0">
                <a:latin typeface="Calibri"/>
                <a:cs typeface="Calibri"/>
              </a:rPr>
              <a:t>financiamiento,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coberturas </a:t>
            </a:r>
            <a:r>
              <a:rPr sz="2200" dirty="0">
                <a:latin typeface="Calibri"/>
                <a:cs typeface="Calibri"/>
              </a:rPr>
              <a:t>petroleras,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ingresos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en </a:t>
            </a:r>
            <a:r>
              <a:rPr sz="2200" spc="95" dirty="0">
                <a:latin typeface="Calibri"/>
                <a:cs typeface="Calibri"/>
              </a:rPr>
              <a:t>especie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50" dirty="0">
                <a:latin typeface="Calibri"/>
                <a:cs typeface="Calibri"/>
              </a:rPr>
              <a:t> excedentes.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345" y="-83312"/>
            <a:ext cx="6503670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2780" marR="5080" indent="-640715">
              <a:lnSpc>
                <a:spcPct val="1378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 </a:t>
            </a:r>
            <a:r>
              <a:rPr sz="2400" spc="175" dirty="0">
                <a:solidFill>
                  <a:srgbClr val="375F92"/>
                </a:solidFill>
              </a:rPr>
              <a:t>EXPOSICIÓN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DE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60" dirty="0">
                <a:solidFill>
                  <a:srgbClr val="375F92"/>
                </a:solidFill>
              </a:rPr>
              <a:t>MOTIVOS</a:t>
            </a:r>
            <a:r>
              <a:rPr sz="2400" spc="-20" dirty="0">
                <a:solidFill>
                  <a:srgbClr val="375F92"/>
                </a:solidFill>
              </a:rPr>
              <a:t> </a:t>
            </a:r>
            <a:r>
              <a:rPr sz="2400" dirty="0">
                <a:solidFill>
                  <a:srgbClr val="375F92"/>
                </a:solidFill>
              </a:rPr>
              <a:t>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35" dirty="0">
                <a:solidFill>
                  <a:srgbClr val="375F92"/>
                </a:solidFill>
              </a:rPr>
              <a:t>LA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55" dirty="0">
                <a:solidFill>
                  <a:srgbClr val="375F92"/>
                </a:solidFill>
              </a:rPr>
              <a:t>LIF</a:t>
            </a:r>
            <a:r>
              <a:rPr sz="2400" spc="-55" dirty="0">
                <a:solidFill>
                  <a:srgbClr val="375F92"/>
                </a:solidFill>
              </a:rPr>
              <a:t> </a:t>
            </a:r>
            <a:r>
              <a:rPr sz="2400" spc="35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438402"/>
            <a:ext cx="1064577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75" dirty="0"/>
              <a:t>Arts.</a:t>
            </a:r>
            <a:r>
              <a:rPr spc="55" dirty="0"/>
              <a:t> </a:t>
            </a:r>
            <a:r>
              <a:rPr spc="70" dirty="0"/>
              <a:t>145,</a:t>
            </a:r>
            <a:r>
              <a:rPr spc="75" dirty="0"/>
              <a:t> </a:t>
            </a:r>
            <a:r>
              <a:rPr spc="70" dirty="0"/>
              <a:t>150,</a:t>
            </a:r>
            <a:r>
              <a:rPr spc="75" dirty="0"/>
              <a:t> </a:t>
            </a:r>
            <a:r>
              <a:rPr spc="60" dirty="0"/>
              <a:t>151</a:t>
            </a:r>
            <a:r>
              <a:rPr spc="70" dirty="0"/>
              <a:t> </a:t>
            </a:r>
            <a:r>
              <a:rPr dirty="0"/>
              <a:t>y</a:t>
            </a:r>
            <a:r>
              <a:rPr spc="95" dirty="0"/>
              <a:t> </a:t>
            </a:r>
            <a:r>
              <a:rPr dirty="0"/>
              <a:t>156-Ter</a:t>
            </a:r>
            <a:r>
              <a:rPr spc="90" dirty="0"/>
              <a:t> </a:t>
            </a:r>
            <a:r>
              <a:rPr dirty="0"/>
              <a:t>(y</a:t>
            </a:r>
            <a:r>
              <a:rPr spc="95" dirty="0"/>
              <a:t> </a:t>
            </a:r>
            <a:r>
              <a:rPr spc="65" dirty="0"/>
              <a:t>156-</a:t>
            </a:r>
            <a:r>
              <a:rPr spc="160" dirty="0"/>
              <a:t>Bis</a:t>
            </a:r>
            <a:r>
              <a:rPr spc="70" dirty="0"/>
              <a:t> </a:t>
            </a:r>
            <a:r>
              <a:rPr spc="55" dirty="0"/>
              <a:t>referido)</a:t>
            </a:r>
            <a:r>
              <a:rPr spc="75" dirty="0"/>
              <a:t> </a:t>
            </a:r>
            <a:r>
              <a:rPr dirty="0"/>
              <a:t>–</a:t>
            </a:r>
            <a:r>
              <a:rPr spc="70" dirty="0"/>
              <a:t> </a:t>
            </a:r>
            <a:r>
              <a:rPr spc="125" dirty="0"/>
              <a:t>ampliación</a:t>
            </a:r>
            <a:r>
              <a:rPr spc="95" dirty="0"/>
              <a:t> </a:t>
            </a:r>
            <a:r>
              <a:rPr spc="114" dirty="0"/>
              <a:t>de</a:t>
            </a:r>
            <a:r>
              <a:rPr spc="70" dirty="0"/>
              <a:t> </a:t>
            </a:r>
            <a:r>
              <a:rPr spc="145" dirty="0"/>
              <a:t>plazos</a:t>
            </a:r>
            <a:r>
              <a:rPr spc="65" dirty="0"/>
              <a:t> </a:t>
            </a:r>
            <a:r>
              <a:rPr spc="90" dirty="0"/>
              <a:t>de </a:t>
            </a:r>
            <a:r>
              <a:rPr spc="95" dirty="0"/>
              <a:t>notificación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2276982"/>
            <a:ext cx="10645775" cy="2768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80" dirty="0">
                <a:latin typeface="Calibri"/>
                <a:cs typeface="Calibri"/>
              </a:rPr>
              <a:t>Qué</a:t>
            </a:r>
            <a:r>
              <a:rPr sz="2500" spc="335" dirty="0">
                <a:latin typeface="Calibri"/>
                <a:cs typeface="Calibri"/>
              </a:rPr>
              <a:t>   </a:t>
            </a:r>
            <a:r>
              <a:rPr sz="2500" spc="105" dirty="0">
                <a:latin typeface="Calibri"/>
                <a:cs typeface="Calibri"/>
              </a:rPr>
              <a:t>cambia</a:t>
            </a:r>
            <a:r>
              <a:rPr sz="2500" spc="340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(2026):Diversas</a:t>
            </a:r>
            <a:r>
              <a:rPr sz="2500" spc="335" dirty="0">
                <a:latin typeface="Calibri"/>
                <a:cs typeface="Calibri"/>
              </a:rPr>
              <a:t>   </a:t>
            </a:r>
            <a:r>
              <a:rPr sz="2500" dirty="0">
                <a:latin typeface="Calibri"/>
                <a:cs typeface="Calibri"/>
              </a:rPr>
              <a:t>figuras</a:t>
            </a:r>
            <a:r>
              <a:rPr sz="2500" spc="335" dirty="0">
                <a:latin typeface="Calibri"/>
                <a:cs typeface="Calibri"/>
              </a:rPr>
              <a:t>   </a:t>
            </a:r>
            <a:r>
              <a:rPr sz="2500" spc="60" dirty="0">
                <a:latin typeface="Calibri"/>
                <a:cs typeface="Calibri"/>
              </a:rPr>
              <a:t>(inmovilización,</a:t>
            </a:r>
            <a:r>
              <a:rPr sz="2500" spc="335" dirty="0">
                <a:latin typeface="Calibri"/>
                <a:cs typeface="Calibri"/>
              </a:rPr>
              <a:t>   </a:t>
            </a:r>
            <a:r>
              <a:rPr sz="2500" spc="35" dirty="0">
                <a:latin typeface="Calibri"/>
                <a:cs typeface="Calibri"/>
              </a:rPr>
              <a:t>intervención, </a:t>
            </a:r>
            <a:r>
              <a:rPr sz="2500" spc="55" dirty="0">
                <a:latin typeface="Calibri"/>
                <a:cs typeface="Calibri"/>
              </a:rPr>
              <a:t>transferencias)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pasan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3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20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110" dirty="0">
                <a:latin typeface="Calibri"/>
                <a:cs typeface="Calibri"/>
              </a:rPr>
              <a:t>días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hábiles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17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notificar</a:t>
            </a:r>
            <a:r>
              <a:rPr sz="2500" spc="17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al </a:t>
            </a:r>
            <a:r>
              <a:rPr sz="2500" dirty="0">
                <a:latin typeface="Calibri"/>
                <a:cs typeface="Calibri"/>
              </a:rPr>
              <a:t>contribuyente,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alineando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flujos</a:t>
            </a:r>
            <a:r>
              <a:rPr sz="2500" spc="27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operativos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28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reportes</a:t>
            </a:r>
            <a:r>
              <a:rPr sz="2500" spc="28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28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entidades </a:t>
            </a:r>
            <a:r>
              <a:rPr sz="2500" spc="65" dirty="0">
                <a:latin typeface="Calibri"/>
                <a:cs typeface="Calibri"/>
              </a:rPr>
              <a:t>financieras;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precisan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deberes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informar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liberar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garantías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en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3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días </a:t>
            </a:r>
            <a:r>
              <a:rPr sz="2500" dirty="0">
                <a:latin typeface="Calibri"/>
                <a:cs typeface="Calibri"/>
              </a:rPr>
              <a:t>tras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transferencia.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145" dirty="0">
                <a:latin typeface="Calibri"/>
                <a:cs typeface="Calibri"/>
              </a:rPr>
              <a:t>busca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una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logística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realista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135" dirty="0">
                <a:latin typeface="Calibri"/>
                <a:cs typeface="Calibri"/>
              </a:rPr>
              <a:t>las</a:t>
            </a:r>
            <a:r>
              <a:rPr sz="2500" spc="29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entidades financieras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evitar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nulidades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plazos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materialmente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inexigibles.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 dirty="0"/>
              <a:t>Transitorios</a:t>
            </a:r>
            <a:r>
              <a:rPr spc="15" dirty="0"/>
              <a:t> </a:t>
            </a:r>
            <a:r>
              <a:rPr spc="95" dirty="0"/>
              <a:t>relevantes</a:t>
            </a:r>
            <a:r>
              <a:rPr spc="-40" dirty="0"/>
              <a:t> </a:t>
            </a:r>
            <a:r>
              <a:rPr spc="80" dirty="0"/>
              <a:t>(comparativo</a:t>
            </a:r>
            <a:r>
              <a:rPr spc="5" dirty="0"/>
              <a:t> </a:t>
            </a:r>
            <a:r>
              <a:rPr spc="55" dirty="0"/>
              <a:t>operativo</a:t>
            </a:r>
            <a:r>
              <a:rPr spc="-30" dirty="0"/>
              <a:t> </a:t>
            </a:r>
            <a:r>
              <a:rPr spc="-10" dirty="0"/>
              <a:t>2025→2026)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704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525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50" dirty="0">
                <a:latin typeface="Calibri"/>
                <a:cs typeface="Calibri"/>
              </a:rPr>
              <a:t>Entrada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en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vigor: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1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enero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2026.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Procedimientos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curso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siguen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con </a:t>
            </a:r>
            <a:r>
              <a:rPr sz="2500" spc="70" dirty="0">
                <a:latin typeface="Calibri"/>
                <a:cs typeface="Calibri"/>
              </a:rPr>
              <a:t>reglas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vigentes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al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inicio.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45" dirty="0">
                <a:latin typeface="Calibri"/>
                <a:cs typeface="Calibri"/>
              </a:rPr>
              <a:t>Energía:</a:t>
            </a:r>
            <a:r>
              <a:rPr sz="2500" spc="35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Donde</a:t>
            </a:r>
            <a:r>
              <a:rPr sz="2500" spc="3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decreto</a:t>
            </a:r>
            <a:r>
              <a:rPr sz="2500" spc="38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menciona</a:t>
            </a:r>
            <a:r>
              <a:rPr sz="2500" spc="38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“Comisión</a:t>
            </a:r>
            <a:r>
              <a:rPr sz="2500" spc="37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Nacional</a:t>
            </a:r>
            <a:r>
              <a:rPr sz="2500" spc="3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Energía”,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se </a:t>
            </a:r>
            <a:r>
              <a:rPr sz="2500" spc="65" dirty="0">
                <a:latin typeface="Calibri"/>
                <a:cs typeface="Calibri"/>
              </a:rPr>
              <a:t>incluye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también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229" dirty="0">
                <a:latin typeface="Calibri"/>
                <a:cs typeface="Calibri"/>
              </a:rPr>
              <a:t>CRE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(conforme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ley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publicada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18-</a:t>
            </a:r>
            <a:r>
              <a:rPr sz="2500" dirty="0">
                <a:latin typeface="Calibri"/>
                <a:cs typeface="Calibri"/>
              </a:rPr>
              <a:t>mar-</a:t>
            </a:r>
            <a:r>
              <a:rPr sz="2500" spc="-10" dirty="0">
                <a:latin typeface="Calibri"/>
                <a:cs typeface="Calibri"/>
              </a:rPr>
              <a:t>2025).</a:t>
            </a:r>
            <a:endParaRPr sz="2500">
              <a:latin typeface="Calibri"/>
              <a:cs typeface="Calibri"/>
            </a:endParaRPr>
          </a:p>
          <a:p>
            <a:pPr marL="355600" marR="9525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  <a:tab pos="1092835" algn="l"/>
                <a:tab pos="2534920" algn="l"/>
                <a:tab pos="4923155" algn="l"/>
                <a:tab pos="6586220" algn="l"/>
                <a:tab pos="8571865" algn="l"/>
                <a:tab pos="9393555" algn="l"/>
                <a:tab pos="10460355" algn="l"/>
              </a:tabLst>
            </a:pPr>
            <a:r>
              <a:rPr sz="2500" spc="85" dirty="0">
                <a:latin typeface="Calibri"/>
                <a:cs typeface="Calibri"/>
              </a:rPr>
              <a:t>Sin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impacto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presupuestario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adicional: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0" dirty="0">
                <a:latin typeface="Calibri"/>
                <a:cs typeface="Calibri"/>
              </a:rPr>
              <a:t>erogaciones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0" dirty="0">
                <a:latin typeface="Calibri"/>
                <a:cs typeface="Calibri"/>
              </a:rPr>
              <a:t>con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cargo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a </a:t>
            </a:r>
            <a:r>
              <a:rPr sz="2500" spc="90" dirty="0">
                <a:latin typeface="Calibri"/>
                <a:cs typeface="Calibri"/>
              </a:rPr>
              <a:t>presupuestos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aprobados.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2435" y="-83312"/>
            <a:ext cx="531812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0" marR="5080" indent="-641985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AL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254" dirty="0">
                <a:latin typeface="Calibri"/>
                <a:cs typeface="Calibri"/>
              </a:rPr>
              <a:t>CFF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254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14858"/>
            <a:ext cx="10645140" cy="4775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900" b="1" spc="110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1900" b="1" spc="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1900" b="1" spc="95" dirty="0">
                <a:solidFill>
                  <a:srgbClr val="375F92"/>
                </a:solidFill>
                <a:latin typeface="Calibri"/>
                <a:cs typeface="Calibri"/>
              </a:rPr>
              <a:t>AL</a:t>
            </a:r>
            <a:r>
              <a:rPr sz="1900" b="1" spc="-2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1900" b="1" spc="200" dirty="0">
                <a:solidFill>
                  <a:srgbClr val="375F92"/>
                </a:solidFill>
                <a:latin typeface="Calibri"/>
                <a:cs typeface="Calibri"/>
              </a:rPr>
              <a:t>CFF</a:t>
            </a:r>
            <a:r>
              <a:rPr sz="1900" b="1" spc="-1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1900" b="1" spc="-20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19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2280"/>
              </a:spcBef>
            </a:pPr>
            <a:r>
              <a:rPr sz="1900" b="1" spc="125" dirty="0">
                <a:latin typeface="Calibri"/>
                <a:cs typeface="Calibri"/>
              </a:rPr>
              <a:t>Conclusiones</a:t>
            </a:r>
            <a:r>
              <a:rPr sz="1900" b="1" spc="-5" dirty="0">
                <a:latin typeface="Calibri"/>
                <a:cs typeface="Calibri"/>
              </a:rPr>
              <a:t> </a:t>
            </a:r>
            <a:r>
              <a:rPr sz="1900" b="1" spc="120" dirty="0">
                <a:latin typeface="Calibri"/>
                <a:cs typeface="Calibri"/>
              </a:rPr>
              <a:t>técnicas</a:t>
            </a:r>
            <a:r>
              <a:rPr sz="1900" b="1" spc="15" dirty="0">
                <a:latin typeface="Calibri"/>
                <a:cs typeface="Calibri"/>
              </a:rPr>
              <a:t> </a:t>
            </a:r>
            <a:r>
              <a:rPr sz="1900" b="1" spc="85" dirty="0">
                <a:latin typeface="Calibri"/>
                <a:cs typeface="Calibri"/>
              </a:rPr>
              <a:t>(síntesis</a:t>
            </a:r>
            <a:r>
              <a:rPr sz="1900" b="1" spc="50" dirty="0">
                <a:latin typeface="Calibri"/>
                <a:cs typeface="Calibri"/>
              </a:rPr>
              <a:t> </a:t>
            </a:r>
            <a:r>
              <a:rPr sz="1900" b="1" spc="70" dirty="0">
                <a:latin typeface="Calibri"/>
                <a:cs typeface="Calibri"/>
              </a:rPr>
              <a:t>comparativa</a:t>
            </a:r>
            <a:r>
              <a:rPr sz="1900" b="1" spc="40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2025</a:t>
            </a:r>
            <a:r>
              <a:rPr sz="1900" b="1" spc="15" dirty="0">
                <a:latin typeface="Calibri"/>
                <a:cs typeface="Calibri"/>
              </a:rPr>
              <a:t> </a:t>
            </a:r>
            <a:r>
              <a:rPr sz="1900" b="1" spc="85" dirty="0">
                <a:latin typeface="Calibri"/>
                <a:cs typeface="Calibri"/>
              </a:rPr>
              <a:t>vs.</a:t>
            </a:r>
            <a:r>
              <a:rPr sz="1900" b="1" spc="10" dirty="0">
                <a:latin typeface="Calibri"/>
                <a:cs typeface="Calibri"/>
              </a:rPr>
              <a:t> </a:t>
            </a:r>
            <a:r>
              <a:rPr sz="1900" b="1" spc="60" dirty="0">
                <a:latin typeface="Calibri"/>
                <a:cs typeface="Calibri"/>
              </a:rPr>
              <a:t>iniciativa</a:t>
            </a:r>
            <a:r>
              <a:rPr sz="1900" b="1" spc="4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2026)</a:t>
            </a:r>
            <a:endParaRPr sz="19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80100"/>
              </a:lnSpc>
              <a:spcBef>
                <a:spcPts val="455"/>
              </a:spcBef>
              <a:buFont typeface="Wingdings"/>
              <a:buChar char=""/>
              <a:tabLst>
                <a:tab pos="355600" algn="l"/>
              </a:tabLst>
            </a:pPr>
            <a:r>
              <a:rPr sz="1900" spc="114" dirty="0">
                <a:latin typeface="Calibri"/>
                <a:cs typeface="Calibri"/>
              </a:rPr>
              <a:t>Se</a:t>
            </a:r>
            <a:r>
              <a:rPr sz="1900" spc="229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redefine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el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spc="45" dirty="0">
                <a:latin typeface="Calibri"/>
                <a:cs typeface="Calibri"/>
              </a:rPr>
              <a:t>estándar</a:t>
            </a:r>
            <a:r>
              <a:rPr sz="1900" spc="254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material</a:t>
            </a:r>
            <a:r>
              <a:rPr sz="1900" spc="23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del</a:t>
            </a:r>
            <a:r>
              <a:rPr sz="1900" spc="250" dirty="0">
                <a:latin typeface="Calibri"/>
                <a:cs typeface="Calibri"/>
              </a:rPr>
              <a:t> </a:t>
            </a:r>
            <a:r>
              <a:rPr sz="1900" spc="135" dirty="0">
                <a:latin typeface="Calibri"/>
                <a:cs typeface="Calibri"/>
              </a:rPr>
              <a:t>CFDI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(29-A</a:t>
            </a:r>
            <a:r>
              <a:rPr sz="1900" spc="2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fr.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IX)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spc="110" dirty="0">
                <a:latin typeface="Calibri"/>
                <a:cs typeface="Calibri"/>
              </a:rPr>
              <a:t>se</a:t>
            </a:r>
            <a:r>
              <a:rPr sz="1900" spc="2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instituye</a:t>
            </a:r>
            <a:r>
              <a:rPr sz="1900" spc="24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un</a:t>
            </a:r>
            <a:r>
              <a:rPr sz="1900" spc="2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procedimiento</a:t>
            </a:r>
            <a:r>
              <a:rPr sz="1900" spc="254" dirty="0">
                <a:latin typeface="Calibri"/>
                <a:cs typeface="Calibri"/>
              </a:rPr>
              <a:t> </a:t>
            </a:r>
            <a:r>
              <a:rPr sz="1900" spc="75" dirty="0">
                <a:latin typeface="Calibri"/>
                <a:cs typeface="Calibri"/>
              </a:rPr>
              <a:t>ad</a:t>
            </a:r>
            <a:r>
              <a:rPr sz="1900" spc="240" dirty="0">
                <a:latin typeface="Calibri"/>
                <a:cs typeface="Calibri"/>
              </a:rPr>
              <a:t> </a:t>
            </a:r>
            <a:r>
              <a:rPr sz="1900" spc="90" dirty="0">
                <a:latin typeface="Calibri"/>
                <a:cs typeface="Calibri"/>
              </a:rPr>
              <a:t>hoc</a:t>
            </a:r>
            <a:r>
              <a:rPr sz="1900" spc="254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(49 </a:t>
            </a:r>
            <a:r>
              <a:rPr sz="1900" spc="65" dirty="0">
                <a:latin typeface="Calibri"/>
                <a:cs typeface="Calibri"/>
              </a:rPr>
              <a:t>Bis)</a:t>
            </a:r>
            <a:r>
              <a:rPr sz="1900" spc="330" dirty="0">
                <a:latin typeface="Calibri"/>
                <a:cs typeface="Calibri"/>
              </a:rPr>
              <a:t> </a:t>
            </a:r>
            <a:r>
              <a:rPr sz="1900" spc="90" dirty="0">
                <a:latin typeface="Calibri"/>
                <a:cs typeface="Calibri"/>
              </a:rPr>
              <a:t>con</a:t>
            </a:r>
            <a:r>
              <a:rPr sz="1900" spc="3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visita,</a:t>
            </a:r>
            <a:r>
              <a:rPr sz="1900" spc="320" dirty="0">
                <a:latin typeface="Calibri"/>
                <a:cs typeface="Calibri"/>
              </a:rPr>
              <a:t> </a:t>
            </a:r>
            <a:r>
              <a:rPr sz="1900" spc="80" dirty="0">
                <a:latin typeface="Calibri"/>
                <a:cs typeface="Calibri"/>
              </a:rPr>
              <a:t>suspensión,</a:t>
            </a:r>
            <a:r>
              <a:rPr sz="1900" spc="330" dirty="0">
                <a:latin typeface="Calibri"/>
                <a:cs typeface="Calibri"/>
              </a:rPr>
              <a:t> </a:t>
            </a:r>
            <a:r>
              <a:rPr sz="1900" spc="60" dirty="0">
                <a:latin typeface="Calibri"/>
                <a:cs typeface="Calibri"/>
              </a:rPr>
              <a:t>pruebas</a:t>
            </a:r>
            <a:r>
              <a:rPr sz="1900" spc="3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325" dirty="0">
                <a:latin typeface="Calibri"/>
                <a:cs typeface="Calibri"/>
              </a:rPr>
              <a:t> </a:t>
            </a:r>
            <a:r>
              <a:rPr sz="1900" spc="70" dirty="0">
                <a:latin typeface="Calibri"/>
                <a:cs typeface="Calibri"/>
              </a:rPr>
              <a:t>plazos,</a:t>
            </a:r>
            <a:r>
              <a:rPr sz="1900" spc="3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320" dirty="0">
                <a:latin typeface="Calibri"/>
                <a:cs typeface="Calibri"/>
              </a:rPr>
              <a:t> </a:t>
            </a:r>
            <a:r>
              <a:rPr sz="1900" spc="105" dirty="0">
                <a:latin typeface="Calibri"/>
                <a:cs typeface="Calibri"/>
              </a:rPr>
              <a:t>se</a:t>
            </a:r>
            <a:r>
              <a:rPr sz="1900" spc="315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sincroniza</a:t>
            </a:r>
            <a:r>
              <a:rPr sz="1900" spc="325" dirty="0">
                <a:latin typeface="Calibri"/>
                <a:cs typeface="Calibri"/>
              </a:rPr>
              <a:t> </a:t>
            </a:r>
            <a:r>
              <a:rPr sz="1900" spc="90" dirty="0">
                <a:latin typeface="Calibri"/>
                <a:cs typeface="Calibri"/>
              </a:rPr>
              <a:t>con</a:t>
            </a:r>
            <a:r>
              <a:rPr sz="1900" spc="330" dirty="0">
                <a:latin typeface="Calibri"/>
                <a:cs typeface="Calibri"/>
              </a:rPr>
              <a:t> </a:t>
            </a:r>
            <a:r>
              <a:rPr sz="1900" spc="100" dirty="0">
                <a:latin typeface="Calibri"/>
                <a:cs typeface="Calibri"/>
              </a:rPr>
              <a:t>consecuencias</a:t>
            </a:r>
            <a:r>
              <a:rPr sz="1900" spc="3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en</a:t>
            </a:r>
            <a:r>
              <a:rPr sz="1900" spc="335" dirty="0">
                <a:latin typeface="Calibri"/>
                <a:cs typeface="Calibri"/>
              </a:rPr>
              <a:t> </a:t>
            </a:r>
            <a:r>
              <a:rPr sz="1900" spc="195" dirty="0">
                <a:latin typeface="Calibri"/>
                <a:cs typeface="Calibri"/>
              </a:rPr>
              <a:t>CSD</a:t>
            </a:r>
            <a:r>
              <a:rPr sz="1900" spc="31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para </a:t>
            </a:r>
            <a:r>
              <a:rPr sz="1900" spc="60" dirty="0">
                <a:latin typeface="Calibri"/>
                <a:cs typeface="Calibri"/>
              </a:rPr>
              <a:t>emisores</a:t>
            </a:r>
            <a:r>
              <a:rPr sz="1900" spc="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(17-</a:t>
            </a:r>
            <a:r>
              <a:rPr sz="1900" spc="140" dirty="0">
                <a:latin typeface="Calibri"/>
                <a:cs typeface="Calibri"/>
              </a:rPr>
              <a:t>H</a:t>
            </a:r>
            <a:r>
              <a:rPr sz="1900" spc="65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fr.</a:t>
            </a:r>
            <a:r>
              <a:rPr sz="1900" spc="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XIII)</a:t>
            </a:r>
            <a:r>
              <a:rPr sz="1900" spc="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receptores</a:t>
            </a:r>
            <a:r>
              <a:rPr sz="1900" spc="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(17-</a:t>
            </a:r>
            <a:r>
              <a:rPr sz="1900" spc="140" dirty="0">
                <a:latin typeface="Calibri"/>
                <a:cs typeface="Calibri"/>
              </a:rPr>
              <a:t>H</a:t>
            </a:r>
            <a:r>
              <a:rPr sz="1900" spc="65" dirty="0">
                <a:latin typeface="Calibri"/>
                <a:cs typeface="Calibri"/>
              </a:rPr>
              <a:t> </a:t>
            </a:r>
            <a:r>
              <a:rPr sz="1900" spc="95" dirty="0">
                <a:latin typeface="Calibri"/>
                <a:cs typeface="Calibri"/>
              </a:rPr>
              <a:t>Bis</a:t>
            </a:r>
            <a:r>
              <a:rPr sz="1900" spc="45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fr.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XIV)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que</a:t>
            </a:r>
            <a:r>
              <a:rPr sz="1900" spc="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no</a:t>
            </a:r>
            <a:r>
              <a:rPr sz="1900" spc="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reviertan</a:t>
            </a:r>
            <a:r>
              <a:rPr sz="1900" spc="65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efectos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en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30</a:t>
            </a:r>
            <a:r>
              <a:rPr sz="1900" spc="40" dirty="0">
                <a:latin typeface="Calibri"/>
                <a:cs typeface="Calibri"/>
              </a:rPr>
              <a:t> </a:t>
            </a:r>
            <a:r>
              <a:rPr sz="1900" spc="65" dirty="0">
                <a:latin typeface="Calibri"/>
                <a:cs typeface="Calibri"/>
              </a:rPr>
              <a:t>días.</a:t>
            </a:r>
            <a:endParaRPr sz="1900">
              <a:latin typeface="Calibri"/>
              <a:cs typeface="Calibri"/>
            </a:endParaRPr>
          </a:p>
          <a:p>
            <a:pPr marL="355600" marR="5080" indent="-342900" algn="just">
              <a:lnSpc>
                <a:spcPts val="1820"/>
              </a:lnSpc>
              <a:spcBef>
                <a:spcPts val="440"/>
              </a:spcBef>
              <a:buFont typeface="Wingdings"/>
              <a:buChar char=""/>
              <a:tabLst>
                <a:tab pos="355600" algn="l"/>
              </a:tabLst>
            </a:pPr>
            <a:r>
              <a:rPr sz="1900" spc="100" dirty="0">
                <a:latin typeface="Calibri"/>
                <a:cs typeface="Calibri"/>
              </a:rPr>
              <a:t>Cancelación</a:t>
            </a:r>
            <a:r>
              <a:rPr sz="1900" spc="275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de</a:t>
            </a:r>
            <a:r>
              <a:rPr sz="1900" spc="270" dirty="0">
                <a:latin typeface="Calibri"/>
                <a:cs typeface="Calibri"/>
              </a:rPr>
              <a:t> </a:t>
            </a:r>
            <a:r>
              <a:rPr sz="1900" spc="110" dirty="0">
                <a:latin typeface="Calibri"/>
                <a:cs typeface="Calibri"/>
              </a:rPr>
              <a:t>CFDI:</a:t>
            </a:r>
            <a:r>
              <a:rPr sz="1900" spc="2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</a:t>
            </a:r>
            <a:r>
              <a:rPr sz="1900" spc="28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</a:t>
            </a:r>
            <a:r>
              <a:rPr sz="1900" spc="29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límite</a:t>
            </a:r>
            <a:r>
              <a:rPr sz="1900" spc="285" dirty="0">
                <a:latin typeface="Calibri"/>
                <a:cs typeface="Calibri"/>
              </a:rPr>
              <a:t> </a:t>
            </a:r>
            <a:r>
              <a:rPr sz="1900" spc="60" dirty="0">
                <a:latin typeface="Calibri"/>
                <a:cs typeface="Calibri"/>
              </a:rPr>
              <a:t>anual</a:t>
            </a:r>
            <a:r>
              <a:rPr sz="1900" spc="29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rígido</a:t>
            </a:r>
            <a:r>
              <a:rPr sz="1900" spc="280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(declarado</a:t>
            </a:r>
            <a:r>
              <a:rPr sz="1900" spc="285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inconstitucional)</a:t>
            </a:r>
            <a:r>
              <a:rPr sz="1900" spc="285" dirty="0">
                <a:latin typeface="Calibri"/>
                <a:cs typeface="Calibri"/>
              </a:rPr>
              <a:t> </a:t>
            </a:r>
            <a:r>
              <a:rPr sz="1900" spc="105" dirty="0">
                <a:latin typeface="Calibri"/>
                <a:cs typeface="Calibri"/>
              </a:rPr>
              <a:t>se</a:t>
            </a:r>
            <a:r>
              <a:rPr sz="1900" spc="290" dirty="0">
                <a:latin typeface="Calibri"/>
                <a:cs typeface="Calibri"/>
              </a:rPr>
              <a:t> </a:t>
            </a:r>
            <a:r>
              <a:rPr sz="1900" spc="100" dirty="0">
                <a:latin typeface="Calibri"/>
                <a:cs typeface="Calibri"/>
              </a:rPr>
              <a:t>pasa</a:t>
            </a:r>
            <a:r>
              <a:rPr sz="1900" spc="290" dirty="0">
                <a:latin typeface="Calibri"/>
                <a:cs typeface="Calibri"/>
              </a:rPr>
              <a:t> </a:t>
            </a:r>
            <a:r>
              <a:rPr sz="1900" spc="90" dirty="0">
                <a:latin typeface="Calibri"/>
                <a:cs typeface="Calibri"/>
              </a:rPr>
              <a:t>a</a:t>
            </a:r>
            <a:r>
              <a:rPr sz="1900" spc="28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</a:t>
            </a:r>
            <a:r>
              <a:rPr sz="1900" spc="30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límite </a:t>
            </a:r>
            <a:r>
              <a:rPr sz="1900" dirty="0">
                <a:latin typeface="Calibri"/>
                <a:cs typeface="Calibri"/>
              </a:rPr>
              <a:t>razonable:</a:t>
            </a:r>
            <a:r>
              <a:rPr sz="1900" spc="90" dirty="0">
                <a:latin typeface="Calibri"/>
                <a:cs typeface="Calibri"/>
              </a:rPr>
              <a:t> </a:t>
            </a:r>
            <a:r>
              <a:rPr sz="1900" spc="70" dirty="0">
                <a:latin typeface="Calibri"/>
                <a:cs typeface="Calibri"/>
              </a:rPr>
              <a:t>hasta</a:t>
            </a:r>
            <a:r>
              <a:rPr sz="1900" spc="10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el</a:t>
            </a:r>
            <a:r>
              <a:rPr sz="1900" spc="114" dirty="0">
                <a:latin typeface="Calibri"/>
                <a:cs typeface="Calibri"/>
              </a:rPr>
              <a:t> </a:t>
            </a:r>
            <a:r>
              <a:rPr sz="1900" spc="105" dirty="0">
                <a:latin typeface="Calibri"/>
                <a:cs typeface="Calibri"/>
              </a:rPr>
              <a:t>mes</a:t>
            </a:r>
            <a:r>
              <a:rPr sz="1900" spc="10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</a:t>
            </a:r>
            <a:r>
              <a:rPr sz="1900" spc="95" dirty="0">
                <a:latin typeface="Calibri"/>
                <a:cs typeface="Calibri"/>
              </a:rPr>
              <a:t> </a:t>
            </a:r>
            <a:r>
              <a:rPr sz="1900" spc="70" dirty="0">
                <a:latin typeface="Calibri"/>
                <a:cs typeface="Calibri"/>
              </a:rPr>
              <a:t>la</a:t>
            </a:r>
            <a:r>
              <a:rPr sz="1900" spc="100" dirty="0">
                <a:latin typeface="Calibri"/>
                <a:cs typeface="Calibri"/>
              </a:rPr>
              <a:t> </a:t>
            </a:r>
            <a:r>
              <a:rPr sz="1900" spc="60" dirty="0">
                <a:latin typeface="Calibri"/>
                <a:cs typeface="Calibri"/>
              </a:rPr>
              <a:t>anual,</a:t>
            </a:r>
            <a:r>
              <a:rPr sz="1900" spc="100" dirty="0">
                <a:latin typeface="Calibri"/>
                <a:cs typeface="Calibri"/>
              </a:rPr>
              <a:t> </a:t>
            </a:r>
            <a:r>
              <a:rPr sz="1900" spc="90" dirty="0">
                <a:latin typeface="Calibri"/>
                <a:cs typeface="Calibri"/>
              </a:rPr>
              <a:t>con</a:t>
            </a:r>
            <a:r>
              <a:rPr sz="1900" spc="100" dirty="0">
                <a:latin typeface="Calibri"/>
                <a:cs typeface="Calibri"/>
              </a:rPr>
              <a:t> </a:t>
            </a:r>
            <a:r>
              <a:rPr sz="1900" spc="70" dirty="0">
                <a:latin typeface="Calibri"/>
                <a:cs typeface="Calibri"/>
              </a:rPr>
              <a:t>aceptación</a:t>
            </a:r>
            <a:r>
              <a:rPr sz="1900" spc="8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del</a:t>
            </a:r>
            <a:r>
              <a:rPr sz="1900" spc="9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receptor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(ya</a:t>
            </a:r>
            <a:r>
              <a:rPr sz="1900" spc="80" dirty="0">
                <a:latin typeface="Calibri"/>
                <a:cs typeface="Calibri"/>
              </a:rPr>
              <a:t> </a:t>
            </a:r>
            <a:r>
              <a:rPr sz="1900" spc="60" dirty="0">
                <a:latin typeface="Calibri"/>
                <a:cs typeface="Calibri"/>
              </a:rPr>
              <a:t>practicado</a:t>
            </a:r>
            <a:r>
              <a:rPr sz="1900" spc="10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en</a:t>
            </a:r>
            <a:r>
              <a:rPr sz="1900" spc="100" dirty="0">
                <a:latin typeface="Calibri"/>
                <a:cs typeface="Calibri"/>
              </a:rPr>
              <a:t> </a:t>
            </a:r>
            <a:r>
              <a:rPr sz="1900" spc="85" dirty="0">
                <a:latin typeface="Calibri"/>
                <a:cs typeface="Calibri"/>
              </a:rPr>
              <a:t>LIF</a:t>
            </a:r>
            <a:r>
              <a:rPr sz="1900" spc="9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2025</a:t>
            </a:r>
            <a:r>
              <a:rPr sz="1900" spc="9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9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RMF </a:t>
            </a:r>
            <a:r>
              <a:rPr sz="1900" spc="-10" dirty="0">
                <a:latin typeface="Calibri"/>
                <a:cs typeface="Calibri"/>
              </a:rPr>
              <a:t>2025).</a:t>
            </a:r>
            <a:endParaRPr sz="1900">
              <a:latin typeface="Calibri"/>
              <a:cs typeface="Calibri"/>
            </a:endParaRPr>
          </a:p>
          <a:p>
            <a:pPr marL="355600" marR="5715" indent="-342900" algn="just">
              <a:lnSpc>
                <a:spcPts val="1820"/>
              </a:lnSpc>
              <a:spcBef>
                <a:spcPts val="470"/>
              </a:spcBef>
              <a:buFont typeface="Wingdings"/>
              <a:buChar char=""/>
              <a:tabLst>
                <a:tab pos="355600" algn="l"/>
              </a:tabLst>
            </a:pPr>
            <a:r>
              <a:rPr sz="1900" spc="60" dirty="0">
                <a:latin typeface="Calibri"/>
                <a:cs typeface="Calibri"/>
              </a:rPr>
              <a:t>Entidades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financieras:</a:t>
            </a:r>
            <a:r>
              <a:rPr sz="1900" spc="114" dirty="0">
                <a:latin typeface="Calibri"/>
                <a:cs typeface="Calibri"/>
              </a:rPr>
              <a:t> </a:t>
            </a:r>
            <a:r>
              <a:rPr sz="1900" spc="105" dirty="0">
                <a:latin typeface="Calibri"/>
                <a:cs typeface="Calibri"/>
              </a:rPr>
              <a:t>se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spc="65" dirty="0">
                <a:latin typeface="Calibri"/>
                <a:cs typeface="Calibri"/>
              </a:rPr>
              <a:t>amplía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el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radar</a:t>
            </a:r>
            <a:r>
              <a:rPr sz="1900" spc="1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(no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spc="80" dirty="0">
                <a:latin typeface="Calibri"/>
                <a:cs typeface="Calibri"/>
              </a:rPr>
              <a:t>sólo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spc="75" dirty="0">
                <a:latin typeface="Calibri"/>
                <a:cs typeface="Calibri"/>
              </a:rPr>
              <a:t>banca)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para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estado</a:t>
            </a:r>
            <a:r>
              <a:rPr sz="1900" spc="130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de</a:t>
            </a:r>
            <a:r>
              <a:rPr sz="1900" spc="114" dirty="0">
                <a:latin typeface="Calibri"/>
                <a:cs typeface="Calibri"/>
              </a:rPr>
              <a:t> </a:t>
            </a:r>
            <a:r>
              <a:rPr sz="1900" spc="65" dirty="0">
                <a:latin typeface="Calibri"/>
                <a:cs typeface="Calibri"/>
              </a:rPr>
              <a:t>cuenta,</a:t>
            </a:r>
            <a:r>
              <a:rPr sz="1900" spc="1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requerimientos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spc="-50" dirty="0">
                <a:latin typeface="Calibri"/>
                <a:cs typeface="Calibri"/>
              </a:rPr>
              <a:t>y </a:t>
            </a:r>
            <a:r>
              <a:rPr sz="1900" spc="65" dirty="0">
                <a:latin typeface="Calibri"/>
                <a:cs typeface="Calibri"/>
              </a:rPr>
              <a:t>presunciones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 </a:t>
            </a:r>
            <a:r>
              <a:rPr sz="1900" spc="65" dirty="0">
                <a:latin typeface="Calibri"/>
                <a:cs typeface="Calibri"/>
              </a:rPr>
              <a:t>depósitos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(art. </a:t>
            </a:r>
            <a:r>
              <a:rPr sz="1900" spc="50" dirty="0">
                <a:latin typeface="Calibri"/>
                <a:cs typeface="Calibri"/>
              </a:rPr>
              <a:t>45,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48,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59,</a:t>
            </a:r>
            <a:r>
              <a:rPr sz="1900" dirty="0">
                <a:latin typeface="Calibri"/>
                <a:cs typeface="Calibri"/>
              </a:rPr>
              <a:t> 17-</a:t>
            </a:r>
            <a:r>
              <a:rPr sz="1900" spc="140" dirty="0">
                <a:latin typeface="Calibri"/>
                <a:cs typeface="Calibri"/>
              </a:rPr>
              <a:t>H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95" dirty="0">
                <a:latin typeface="Calibri"/>
                <a:cs typeface="Calibri"/>
              </a:rPr>
              <a:t>Bis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VII).</a:t>
            </a:r>
            <a:endParaRPr sz="19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80"/>
              </a:spcBef>
              <a:buFont typeface="Wingdings"/>
              <a:buChar char=""/>
              <a:tabLst>
                <a:tab pos="355600" algn="l"/>
              </a:tabLst>
            </a:pPr>
            <a:r>
              <a:rPr sz="1900" spc="55" dirty="0">
                <a:latin typeface="Calibri"/>
                <a:cs typeface="Calibri"/>
              </a:rPr>
              <a:t>Plataformas</a:t>
            </a:r>
            <a:r>
              <a:rPr sz="1900" spc="29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digitales:</a:t>
            </a:r>
            <a:r>
              <a:rPr sz="1900" spc="310" dirty="0">
                <a:latin typeface="Calibri"/>
                <a:cs typeface="Calibri"/>
              </a:rPr>
              <a:t> </a:t>
            </a:r>
            <a:r>
              <a:rPr sz="1900" spc="125" dirty="0">
                <a:latin typeface="Calibri"/>
                <a:cs typeface="Calibri"/>
              </a:rPr>
              <a:t>acceso</a:t>
            </a:r>
            <a:r>
              <a:rPr sz="1900" spc="29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en</a:t>
            </a:r>
            <a:r>
              <a:rPr sz="1900" spc="3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línea</a:t>
            </a:r>
            <a:r>
              <a:rPr sz="1900" spc="3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29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tiempo</a:t>
            </a:r>
            <a:r>
              <a:rPr sz="1900" spc="29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real</a:t>
            </a:r>
            <a:r>
              <a:rPr sz="1900" spc="3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(30-B)</a:t>
            </a:r>
            <a:r>
              <a:rPr sz="1900" spc="30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29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bloqueo</a:t>
            </a:r>
            <a:r>
              <a:rPr sz="1900" spc="3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por</a:t>
            </a:r>
            <a:r>
              <a:rPr sz="1900" spc="300" dirty="0">
                <a:latin typeface="Calibri"/>
                <a:cs typeface="Calibri"/>
              </a:rPr>
              <a:t> </a:t>
            </a:r>
            <a:r>
              <a:rPr sz="1900" spc="45" dirty="0">
                <a:latin typeface="Calibri"/>
                <a:cs typeface="Calibri"/>
              </a:rPr>
              <a:t>incumplimiento</a:t>
            </a:r>
            <a:r>
              <a:rPr sz="1900" spc="3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(LIVA), </a:t>
            </a:r>
            <a:r>
              <a:rPr sz="1900" dirty="0">
                <a:latin typeface="Calibri"/>
                <a:cs typeface="Calibri"/>
              </a:rPr>
              <a:t>elevando</a:t>
            </a:r>
            <a:r>
              <a:rPr sz="1900" spc="175" dirty="0">
                <a:latin typeface="Calibri"/>
                <a:cs typeface="Calibri"/>
              </a:rPr>
              <a:t> </a:t>
            </a:r>
            <a:r>
              <a:rPr sz="1900" spc="70" dirty="0">
                <a:latin typeface="Calibri"/>
                <a:cs typeface="Calibri"/>
              </a:rPr>
              <a:t>la</a:t>
            </a:r>
            <a:r>
              <a:rPr sz="1900" spc="1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trazabilidad.</a:t>
            </a:r>
            <a:endParaRPr sz="1900">
              <a:latin typeface="Calibri"/>
              <a:cs typeface="Calibri"/>
            </a:endParaRPr>
          </a:p>
          <a:p>
            <a:pPr marL="355600" marR="8255" indent="-342900" algn="just">
              <a:lnSpc>
                <a:spcPts val="1820"/>
              </a:lnSpc>
              <a:spcBef>
                <a:spcPts val="440"/>
              </a:spcBef>
              <a:buFont typeface="Wingdings"/>
              <a:buChar char=""/>
              <a:tabLst>
                <a:tab pos="355600" algn="l"/>
              </a:tabLst>
            </a:pPr>
            <a:r>
              <a:rPr sz="1900" spc="65" dirty="0">
                <a:latin typeface="Calibri"/>
                <a:cs typeface="Calibri"/>
              </a:rPr>
              <a:t>Simplificación</a:t>
            </a:r>
            <a:r>
              <a:rPr sz="1900" spc="1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1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certeza:</a:t>
            </a:r>
            <a:r>
              <a:rPr sz="1900" spc="114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17-</a:t>
            </a:r>
            <a:r>
              <a:rPr sz="1900" spc="110" dirty="0">
                <a:latin typeface="Calibri"/>
                <a:cs typeface="Calibri"/>
              </a:rPr>
              <a:t>F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(identidad</a:t>
            </a:r>
            <a:r>
              <a:rPr sz="1900" spc="105" dirty="0">
                <a:latin typeface="Calibri"/>
                <a:cs typeface="Calibri"/>
              </a:rPr>
              <a:t> </a:t>
            </a:r>
            <a:r>
              <a:rPr sz="1900" spc="80" dirty="0">
                <a:latin typeface="Calibri"/>
                <a:cs typeface="Calibri"/>
              </a:rPr>
              <a:t>solo</a:t>
            </a:r>
            <a:r>
              <a:rPr sz="1900" spc="114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SAT),</a:t>
            </a:r>
            <a:r>
              <a:rPr sz="1900" spc="10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36</a:t>
            </a:r>
            <a:r>
              <a:rPr sz="1900" spc="1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(materia</a:t>
            </a:r>
            <a:r>
              <a:rPr sz="1900" spc="10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</a:t>
            </a:r>
            <a:r>
              <a:rPr sz="1900" spc="114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reconsideración),</a:t>
            </a:r>
            <a:r>
              <a:rPr sz="1900" spc="12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84</a:t>
            </a:r>
            <a:r>
              <a:rPr sz="1900" spc="110" dirty="0">
                <a:latin typeface="Calibri"/>
                <a:cs typeface="Calibri"/>
              </a:rPr>
              <a:t> </a:t>
            </a:r>
            <a:r>
              <a:rPr sz="1900" spc="114" dirty="0">
                <a:latin typeface="Calibri"/>
                <a:cs typeface="Calibri"/>
              </a:rPr>
              <a:t>(RESICO</a:t>
            </a:r>
            <a:r>
              <a:rPr sz="1900" spc="120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en </a:t>
            </a:r>
            <a:r>
              <a:rPr sz="1900" dirty="0">
                <a:latin typeface="Calibri"/>
                <a:cs typeface="Calibri"/>
              </a:rPr>
              <a:t>multa</a:t>
            </a:r>
            <a:r>
              <a:rPr sz="1900" spc="2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atenuada).</a:t>
            </a:r>
            <a:endParaRPr sz="19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80"/>
              </a:spcBef>
              <a:buFont typeface="Wingdings"/>
              <a:buChar char=""/>
              <a:tabLst>
                <a:tab pos="355600" algn="l"/>
              </a:tabLst>
            </a:pPr>
            <a:r>
              <a:rPr sz="1900" spc="70" dirty="0">
                <a:latin typeface="Calibri"/>
                <a:cs typeface="Calibri"/>
              </a:rPr>
              <a:t>Cobranza</a:t>
            </a:r>
            <a:r>
              <a:rPr sz="1900" spc="38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380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notificaciones:</a:t>
            </a:r>
            <a:r>
              <a:rPr sz="1900" spc="395" dirty="0">
                <a:latin typeface="Calibri"/>
                <a:cs typeface="Calibri"/>
              </a:rPr>
              <a:t> </a:t>
            </a:r>
            <a:r>
              <a:rPr sz="1900" spc="105" dirty="0">
                <a:latin typeface="Calibri"/>
                <a:cs typeface="Calibri"/>
              </a:rPr>
              <a:t>se</a:t>
            </a:r>
            <a:r>
              <a:rPr sz="1900" spc="3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extienden</a:t>
            </a:r>
            <a:r>
              <a:rPr sz="1900" spc="390" dirty="0">
                <a:latin typeface="Calibri"/>
                <a:cs typeface="Calibri"/>
              </a:rPr>
              <a:t> </a:t>
            </a:r>
            <a:r>
              <a:rPr sz="1900" spc="75" dirty="0">
                <a:latin typeface="Calibri"/>
                <a:cs typeface="Calibri"/>
              </a:rPr>
              <a:t>plazos</a:t>
            </a:r>
            <a:r>
              <a:rPr sz="1900" spc="37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</a:t>
            </a:r>
            <a:r>
              <a:rPr sz="1900" spc="36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notificación</a:t>
            </a:r>
            <a:r>
              <a:rPr sz="1900" spc="39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(20</a:t>
            </a:r>
            <a:r>
              <a:rPr sz="1900" spc="365" dirty="0">
                <a:latin typeface="Calibri"/>
                <a:cs typeface="Calibri"/>
              </a:rPr>
              <a:t> </a:t>
            </a:r>
            <a:r>
              <a:rPr sz="1900" spc="80" dirty="0">
                <a:latin typeface="Calibri"/>
                <a:cs typeface="Calibri"/>
              </a:rPr>
              <a:t>días</a:t>
            </a:r>
            <a:r>
              <a:rPr sz="1900" spc="365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hábiles)</a:t>
            </a:r>
            <a:r>
              <a:rPr sz="1900" spc="38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380" dirty="0">
                <a:latin typeface="Calibri"/>
                <a:cs typeface="Calibri"/>
              </a:rPr>
              <a:t> </a:t>
            </a:r>
            <a:r>
              <a:rPr sz="1900" spc="110" dirty="0">
                <a:latin typeface="Calibri"/>
                <a:cs typeface="Calibri"/>
              </a:rPr>
              <a:t>se</a:t>
            </a:r>
            <a:r>
              <a:rPr sz="1900" spc="370" dirty="0">
                <a:latin typeface="Calibri"/>
                <a:cs typeface="Calibri"/>
              </a:rPr>
              <a:t> </a:t>
            </a:r>
            <a:r>
              <a:rPr sz="1900" spc="70" dirty="0">
                <a:latin typeface="Calibri"/>
                <a:cs typeface="Calibri"/>
              </a:rPr>
              <a:t>aclara</a:t>
            </a:r>
            <a:r>
              <a:rPr sz="1900" spc="385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la </a:t>
            </a:r>
            <a:r>
              <a:rPr sz="1900" spc="10" dirty="0">
                <a:latin typeface="Calibri"/>
                <a:cs typeface="Calibri"/>
              </a:rPr>
              <a:t>liberación</a:t>
            </a:r>
            <a:r>
              <a:rPr sz="1900" spc="190" dirty="0">
                <a:latin typeface="Calibri"/>
                <a:cs typeface="Calibri"/>
              </a:rPr>
              <a:t> </a:t>
            </a:r>
            <a:r>
              <a:rPr sz="1900" spc="10" dirty="0">
                <a:latin typeface="Calibri"/>
                <a:cs typeface="Calibri"/>
              </a:rPr>
              <a:t>de</a:t>
            </a:r>
            <a:r>
              <a:rPr sz="1900" spc="1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garantías.</a:t>
            </a:r>
            <a:endParaRPr sz="1900">
              <a:latin typeface="Calibri"/>
              <a:cs typeface="Calibri"/>
            </a:endParaRPr>
          </a:p>
          <a:p>
            <a:pPr marL="354965" indent="-342265" algn="just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1900" spc="50" dirty="0">
                <a:latin typeface="Calibri"/>
                <a:cs typeface="Calibri"/>
              </a:rPr>
              <a:t>Hidrocarburos: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50" dirty="0">
                <a:latin typeface="Calibri"/>
                <a:cs typeface="Calibri"/>
              </a:rPr>
              <a:t>obligación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permiso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vigente</a:t>
            </a:r>
            <a:r>
              <a:rPr sz="1900" spc="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en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el</a:t>
            </a:r>
            <a:r>
              <a:rPr sz="1900" spc="35" dirty="0">
                <a:latin typeface="Calibri"/>
                <a:cs typeface="Calibri"/>
              </a:rPr>
              <a:t> </a:t>
            </a:r>
            <a:r>
              <a:rPr sz="1900" spc="125" dirty="0">
                <a:latin typeface="Calibri"/>
                <a:cs typeface="Calibri"/>
              </a:rPr>
              <a:t>CFDI</a:t>
            </a:r>
            <a:r>
              <a:rPr sz="1900" spc="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y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65" dirty="0">
                <a:latin typeface="Calibri"/>
                <a:cs typeface="Calibri"/>
              </a:rPr>
              <a:t>aclaración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transitoria</a:t>
            </a:r>
            <a:r>
              <a:rPr sz="1900" spc="40" dirty="0">
                <a:latin typeface="Calibri"/>
                <a:cs typeface="Calibri"/>
              </a:rPr>
              <a:t> </a:t>
            </a:r>
            <a:r>
              <a:rPr sz="1900" spc="55" dirty="0">
                <a:latin typeface="Calibri"/>
                <a:cs typeface="Calibri"/>
              </a:rPr>
              <a:t>respecto</a:t>
            </a:r>
            <a:r>
              <a:rPr sz="1900" spc="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125" dirty="0">
                <a:latin typeface="Calibri"/>
                <a:cs typeface="Calibri"/>
              </a:rPr>
              <a:t>CRE.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42435" y="54990"/>
            <a:ext cx="5318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30" dirty="0"/>
              <a:t> </a:t>
            </a:r>
            <a:r>
              <a:rPr sz="2400" spc="120" dirty="0"/>
              <a:t>AL</a:t>
            </a:r>
            <a:r>
              <a:rPr sz="2400" spc="-45" dirty="0"/>
              <a:t> </a:t>
            </a:r>
            <a:r>
              <a:rPr sz="2400" spc="254" dirty="0"/>
              <a:t>CFF</a:t>
            </a:r>
            <a:r>
              <a:rPr sz="2400" spc="-30" dirty="0"/>
              <a:t> </a:t>
            </a:r>
            <a:r>
              <a:rPr sz="2400" spc="35" dirty="0"/>
              <a:t>2026</a:t>
            </a:r>
            <a:endParaRPr sz="2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04190"/>
            <a:ext cx="10645775" cy="5463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b="1" spc="130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200" b="1" spc="-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200" b="1" spc="-2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12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2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17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2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180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2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160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200" b="1" spc="-2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2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35"/>
              </a:spcBef>
            </a:pPr>
            <a:r>
              <a:rPr sz="2300" b="1" spc="90" dirty="0">
                <a:latin typeface="Calibri"/>
                <a:cs typeface="Calibri"/>
              </a:rPr>
              <a:t>Artículo</a:t>
            </a:r>
            <a:r>
              <a:rPr sz="2300" b="1" spc="-75" dirty="0">
                <a:latin typeface="Calibri"/>
                <a:cs typeface="Calibri"/>
              </a:rPr>
              <a:t> </a:t>
            </a:r>
            <a:r>
              <a:rPr sz="2300" b="1" spc="80" dirty="0">
                <a:latin typeface="Calibri"/>
                <a:cs typeface="Calibri"/>
              </a:rPr>
              <a:t>2,</a:t>
            </a:r>
            <a:r>
              <a:rPr sz="2300" b="1" spc="-65" dirty="0">
                <a:latin typeface="Calibri"/>
                <a:cs typeface="Calibri"/>
              </a:rPr>
              <a:t> </a:t>
            </a:r>
            <a:r>
              <a:rPr sz="2300" b="1" spc="114" dirty="0">
                <a:latin typeface="Calibri"/>
                <a:cs typeface="Calibri"/>
              </a:rPr>
              <a:t>fracción</a:t>
            </a:r>
            <a:r>
              <a:rPr sz="2300" b="1" spc="-35" dirty="0">
                <a:latin typeface="Calibri"/>
                <a:cs typeface="Calibri"/>
              </a:rPr>
              <a:t> </a:t>
            </a:r>
            <a:r>
              <a:rPr sz="2300" b="1" spc="80" dirty="0">
                <a:latin typeface="Calibri"/>
                <a:cs typeface="Calibri"/>
              </a:rPr>
              <a:t>I,</a:t>
            </a:r>
            <a:r>
              <a:rPr sz="2300" b="1" spc="-50" dirty="0">
                <a:latin typeface="Calibri"/>
                <a:cs typeface="Calibri"/>
              </a:rPr>
              <a:t> </a:t>
            </a:r>
            <a:r>
              <a:rPr sz="2300" b="1" spc="130" dirty="0">
                <a:latin typeface="Calibri"/>
                <a:cs typeface="Calibri"/>
              </a:rPr>
              <a:t>inciso</a:t>
            </a:r>
            <a:r>
              <a:rPr sz="2300" b="1" spc="-40" dirty="0">
                <a:latin typeface="Calibri"/>
                <a:cs typeface="Calibri"/>
              </a:rPr>
              <a:t> </a:t>
            </a:r>
            <a:r>
              <a:rPr sz="2300" b="1" spc="180" dirty="0">
                <a:latin typeface="Calibri"/>
                <a:cs typeface="Calibri"/>
              </a:rPr>
              <a:t>C)</a:t>
            </a:r>
            <a:r>
              <a:rPr sz="2300" b="1" spc="-60" dirty="0">
                <a:latin typeface="Calibri"/>
                <a:cs typeface="Calibri"/>
              </a:rPr>
              <a:t> </a:t>
            </a:r>
            <a:r>
              <a:rPr sz="2300" b="1" spc="-100" dirty="0">
                <a:latin typeface="Calibri"/>
                <a:cs typeface="Calibri"/>
              </a:rPr>
              <a:t>–</a:t>
            </a:r>
            <a:r>
              <a:rPr sz="2300" b="1" spc="-50" dirty="0">
                <a:latin typeface="Calibri"/>
                <a:cs typeface="Calibri"/>
              </a:rPr>
              <a:t> </a:t>
            </a:r>
            <a:r>
              <a:rPr sz="2300" b="1" spc="120" dirty="0">
                <a:latin typeface="Calibri"/>
                <a:cs typeface="Calibri"/>
              </a:rPr>
              <a:t>Tabacos</a:t>
            </a:r>
            <a:r>
              <a:rPr sz="2300" b="1" spc="-65" dirty="0">
                <a:latin typeface="Calibri"/>
                <a:cs typeface="Calibri"/>
              </a:rPr>
              <a:t> </a:t>
            </a:r>
            <a:r>
              <a:rPr sz="2300" b="1" spc="110" dirty="0">
                <a:latin typeface="Calibri"/>
                <a:cs typeface="Calibri"/>
              </a:rPr>
              <a:t>labrados</a:t>
            </a:r>
            <a:r>
              <a:rPr sz="2300" b="1" spc="-60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y</a:t>
            </a:r>
            <a:r>
              <a:rPr sz="2300" b="1" spc="-35" dirty="0">
                <a:latin typeface="Calibri"/>
                <a:cs typeface="Calibri"/>
              </a:rPr>
              <a:t> </a:t>
            </a:r>
            <a:r>
              <a:rPr sz="2300" b="1" spc="114" dirty="0">
                <a:latin typeface="Calibri"/>
                <a:cs typeface="Calibri"/>
              </a:rPr>
              <a:t>productos</a:t>
            </a:r>
            <a:r>
              <a:rPr sz="2300" b="1" spc="-80" dirty="0">
                <a:latin typeface="Calibri"/>
                <a:cs typeface="Calibri"/>
              </a:rPr>
              <a:t> </a:t>
            </a:r>
            <a:r>
              <a:rPr sz="2300" b="1" spc="155" dirty="0">
                <a:latin typeface="Calibri"/>
                <a:cs typeface="Calibri"/>
              </a:rPr>
              <a:t>con</a:t>
            </a:r>
            <a:r>
              <a:rPr sz="2300" b="1" spc="-65" dirty="0">
                <a:latin typeface="Calibri"/>
                <a:cs typeface="Calibri"/>
              </a:rPr>
              <a:t> </a:t>
            </a:r>
            <a:r>
              <a:rPr sz="2300" b="1" spc="80" dirty="0">
                <a:latin typeface="Calibri"/>
                <a:cs typeface="Calibri"/>
              </a:rPr>
              <a:t>nicotina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300" b="1" spc="70" dirty="0">
                <a:latin typeface="Calibri"/>
                <a:cs typeface="Calibri"/>
              </a:rPr>
              <a:t>Modificación:</a:t>
            </a:r>
            <a:endParaRPr sz="2300">
              <a:latin typeface="Calibri"/>
              <a:cs typeface="Calibri"/>
            </a:endParaRPr>
          </a:p>
          <a:p>
            <a:pPr marL="355600" marR="5080" indent="-342900">
              <a:lnSpc>
                <a:spcPts val="2210"/>
              </a:lnSpc>
              <a:spcBef>
                <a:spcPts val="535"/>
              </a:spcBef>
              <a:buFont typeface="Wingdings"/>
              <a:buChar char=""/>
              <a:tabLst>
                <a:tab pos="355600" algn="l"/>
              </a:tabLst>
            </a:pPr>
            <a:r>
              <a:rPr sz="2300" dirty="0">
                <a:latin typeface="Calibri"/>
                <a:cs typeface="Calibri"/>
              </a:rPr>
              <a:t>Aumento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19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la</a:t>
            </a:r>
            <a:r>
              <a:rPr sz="2300" spc="210" dirty="0">
                <a:latin typeface="Calibri"/>
                <a:cs typeface="Calibri"/>
              </a:rPr>
              <a:t> </a:t>
            </a:r>
            <a:r>
              <a:rPr sz="2300" spc="100" dirty="0">
                <a:latin typeface="Calibri"/>
                <a:cs typeface="Calibri"/>
              </a:rPr>
              <a:t>tasa</a:t>
            </a:r>
            <a:r>
              <a:rPr sz="2300" spc="204" dirty="0">
                <a:latin typeface="Calibri"/>
                <a:cs typeface="Calibri"/>
              </a:rPr>
              <a:t> </a:t>
            </a:r>
            <a:r>
              <a:rPr sz="2300" spc="90" dirty="0">
                <a:latin typeface="Calibri"/>
                <a:cs typeface="Calibri"/>
              </a:rPr>
              <a:t>ad</a:t>
            </a:r>
            <a:r>
              <a:rPr sz="2300" spc="204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valorem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para</a:t>
            </a:r>
            <a:r>
              <a:rPr sz="2300" spc="229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cigarros,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puros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otros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105" dirty="0">
                <a:latin typeface="Calibri"/>
                <a:cs typeface="Calibri"/>
              </a:rPr>
              <a:t>tabacos</a:t>
            </a:r>
            <a:r>
              <a:rPr sz="2300" spc="204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labrados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de </a:t>
            </a:r>
            <a:r>
              <a:rPr sz="2300" spc="105" dirty="0">
                <a:latin typeface="Calibri"/>
                <a:cs typeface="Calibri"/>
              </a:rPr>
              <a:t>160%</a:t>
            </a:r>
            <a:r>
              <a:rPr sz="2300" spc="-95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spc="80" dirty="0">
                <a:latin typeface="Calibri"/>
                <a:cs typeface="Calibri"/>
              </a:rPr>
              <a:t>200%.</a:t>
            </a:r>
            <a:endParaRPr sz="23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354965" algn="l"/>
              </a:tabLst>
            </a:pPr>
            <a:r>
              <a:rPr sz="2300" spc="10" dirty="0">
                <a:latin typeface="Calibri"/>
                <a:cs typeface="Calibri"/>
              </a:rPr>
              <a:t>Incremento</a:t>
            </a:r>
            <a:r>
              <a:rPr sz="2300" spc="-20" dirty="0">
                <a:latin typeface="Calibri"/>
                <a:cs typeface="Calibri"/>
              </a:rPr>
              <a:t> </a:t>
            </a:r>
            <a:r>
              <a:rPr sz="2300" spc="10" dirty="0">
                <a:latin typeface="Calibri"/>
                <a:cs typeface="Calibri"/>
              </a:rPr>
              <a:t>para </a:t>
            </a:r>
            <a:r>
              <a:rPr sz="2300" spc="60" dirty="0">
                <a:latin typeface="Calibri"/>
                <a:cs typeface="Calibri"/>
              </a:rPr>
              <a:t>puros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10" dirty="0">
                <a:latin typeface="Calibri"/>
                <a:cs typeface="Calibri"/>
              </a:rPr>
              <a:t>y</a:t>
            </a:r>
            <a:r>
              <a:rPr sz="2300" spc="-10" dirty="0">
                <a:latin typeface="Calibri"/>
                <a:cs typeface="Calibri"/>
              </a:rPr>
              <a:t> </a:t>
            </a:r>
            <a:r>
              <a:rPr sz="2300" spc="105" dirty="0">
                <a:latin typeface="Calibri"/>
                <a:cs typeface="Calibri"/>
              </a:rPr>
              <a:t>tabacos</a:t>
            </a:r>
            <a:r>
              <a:rPr sz="2300" spc="-15" dirty="0">
                <a:latin typeface="Calibri"/>
                <a:cs typeface="Calibri"/>
              </a:rPr>
              <a:t> </a:t>
            </a:r>
            <a:r>
              <a:rPr sz="2300" spc="110" dirty="0">
                <a:latin typeface="Calibri"/>
                <a:cs typeface="Calibri"/>
              </a:rPr>
              <a:t>hechos</a:t>
            </a:r>
            <a:r>
              <a:rPr sz="2300" spc="-20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dirty="0">
                <a:latin typeface="Calibri"/>
                <a:cs typeface="Calibri"/>
              </a:rPr>
              <a:t> </a:t>
            </a:r>
            <a:r>
              <a:rPr sz="2300" spc="80" dirty="0">
                <a:latin typeface="Calibri"/>
                <a:cs typeface="Calibri"/>
              </a:rPr>
              <a:t>mano</a:t>
            </a:r>
            <a:r>
              <a:rPr sz="2300" spc="-2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-15" dirty="0">
                <a:latin typeface="Calibri"/>
                <a:cs typeface="Calibri"/>
              </a:rPr>
              <a:t> </a:t>
            </a:r>
            <a:r>
              <a:rPr sz="2300" spc="100" dirty="0">
                <a:latin typeface="Calibri"/>
                <a:cs typeface="Calibri"/>
              </a:rPr>
              <a:t>30.4%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5" dirty="0">
                <a:latin typeface="Calibri"/>
                <a:cs typeface="Calibri"/>
              </a:rPr>
              <a:t> </a:t>
            </a:r>
            <a:r>
              <a:rPr sz="2300" spc="90" dirty="0">
                <a:latin typeface="Calibri"/>
                <a:cs typeface="Calibri"/>
              </a:rPr>
              <a:t>32%.</a:t>
            </a:r>
            <a:endParaRPr sz="2300">
              <a:latin typeface="Calibri"/>
              <a:cs typeface="Calibri"/>
            </a:endParaRPr>
          </a:p>
          <a:p>
            <a:pPr marL="354965" indent="-342265">
              <a:lnSpc>
                <a:spcPts val="2485"/>
              </a:lnSpc>
              <a:buFont typeface="Wingdings"/>
              <a:buChar char=""/>
              <a:tabLst>
                <a:tab pos="354965" algn="l"/>
                <a:tab pos="2982595" algn="l"/>
                <a:tab pos="3978275" algn="l"/>
                <a:tab pos="8195309" algn="l"/>
                <a:tab pos="9227185" algn="l"/>
              </a:tabLst>
            </a:pPr>
            <a:r>
              <a:rPr sz="2300" spc="70" dirty="0">
                <a:latin typeface="Calibri"/>
                <a:cs typeface="Calibri"/>
              </a:rPr>
              <a:t>Establecimiento</a:t>
            </a:r>
            <a:r>
              <a:rPr sz="2300" spc="500" dirty="0">
                <a:latin typeface="Calibri"/>
                <a:cs typeface="Calibri"/>
              </a:rPr>
              <a:t> </a:t>
            </a:r>
            <a:r>
              <a:rPr sz="2300" spc="45" dirty="0">
                <a:latin typeface="Calibri"/>
                <a:cs typeface="Calibri"/>
              </a:rPr>
              <a:t>de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95" dirty="0">
                <a:latin typeface="Calibri"/>
                <a:cs typeface="Calibri"/>
              </a:rPr>
              <a:t>cuotas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110" dirty="0">
                <a:latin typeface="Calibri"/>
                <a:cs typeface="Calibri"/>
              </a:rPr>
              <a:t>específicas</a:t>
            </a:r>
            <a:r>
              <a:rPr sz="2300" spc="480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crecientes</a:t>
            </a:r>
            <a:r>
              <a:rPr sz="2300" spc="49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480" dirty="0">
                <a:latin typeface="Calibri"/>
                <a:cs typeface="Calibri"/>
              </a:rPr>
              <a:t> </a:t>
            </a:r>
            <a:r>
              <a:rPr sz="2300" spc="30" dirty="0">
                <a:latin typeface="Calibri"/>
                <a:cs typeface="Calibri"/>
              </a:rPr>
              <a:t>2026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480" dirty="0">
                <a:latin typeface="Calibri"/>
                <a:cs typeface="Calibri"/>
              </a:rPr>
              <a:t> </a:t>
            </a:r>
            <a:r>
              <a:rPr sz="2300" spc="30" dirty="0">
                <a:latin typeface="Calibri"/>
                <a:cs typeface="Calibri"/>
              </a:rPr>
              <a:t>2030</a:t>
            </a:r>
            <a:r>
              <a:rPr sz="2300" dirty="0">
                <a:latin typeface="Calibri"/>
                <a:cs typeface="Calibri"/>
              </a:rPr>
              <a:t>	($0.8516</a:t>
            </a:r>
            <a:r>
              <a:rPr sz="2300" spc="145" dirty="0">
                <a:latin typeface="Calibri"/>
                <a:cs typeface="Calibri"/>
              </a:rPr>
              <a:t>  </a:t>
            </a:r>
            <a:r>
              <a:rPr sz="2300" spc="-760" dirty="0">
                <a:latin typeface="Calibri"/>
                <a:cs typeface="Calibri"/>
              </a:rPr>
              <a:t>→</a:t>
            </a:r>
            <a:endParaRPr sz="2300">
              <a:latin typeface="Calibri"/>
              <a:cs typeface="Calibri"/>
            </a:endParaRPr>
          </a:p>
          <a:p>
            <a:pPr marL="355600">
              <a:lnSpc>
                <a:spcPts val="2485"/>
              </a:lnSpc>
            </a:pPr>
            <a:r>
              <a:rPr sz="2300" spc="55" dirty="0">
                <a:latin typeface="Calibri"/>
                <a:cs typeface="Calibri"/>
              </a:rPr>
              <a:t>$1.1584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por</a:t>
            </a:r>
            <a:r>
              <a:rPr sz="2300" spc="10" dirty="0">
                <a:latin typeface="Calibri"/>
                <a:cs typeface="Calibri"/>
              </a:rPr>
              <a:t> </a:t>
            </a:r>
            <a:r>
              <a:rPr sz="2300" spc="-10" dirty="0">
                <a:latin typeface="Calibri"/>
                <a:cs typeface="Calibri"/>
              </a:rPr>
              <a:t>cigarro).</a:t>
            </a:r>
            <a:endParaRPr sz="2300">
              <a:latin typeface="Calibri"/>
              <a:cs typeface="Calibri"/>
            </a:endParaRPr>
          </a:p>
          <a:p>
            <a:pPr marL="355600" marR="6350" indent="-342900">
              <a:lnSpc>
                <a:spcPts val="2210"/>
              </a:lnSpc>
              <a:spcBef>
                <a:spcPts val="535"/>
              </a:spcBef>
              <a:buFont typeface="Wingdings"/>
              <a:buChar char=""/>
              <a:tabLst>
                <a:tab pos="355600" algn="l"/>
                <a:tab pos="1655445" algn="l"/>
                <a:tab pos="2109470" algn="l"/>
                <a:tab pos="3022600" algn="l"/>
                <a:tab pos="4455160" algn="l"/>
                <a:tab pos="5072380" algn="l"/>
                <a:tab pos="6546215" algn="l"/>
                <a:tab pos="8883015" algn="l"/>
                <a:tab pos="9335770" algn="l"/>
                <a:tab pos="10498455" algn="l"/>
              </a:tabLst>
            </a:pPr>
            <a:r>
              <a:rPr sz="2300" spc="65" dirty="0">
                <a:latin typeface="Calibri"/>
                <a:cs typeface="Calibri"/>
              </a:rPr>
              <a:t>Inclusión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40" dirty="0">
                <a:latin typeface="Calibri"/>
                <a:cs typeface="Calibri"/>
              </a:rPr>
              <a:t>de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-10" dirty="0">
                <a:latin typeface="Calibri"/>
                <a:cs typeface="Calibri"/>
              </a:rPr>
              <a:t>“otros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55" dirty="0">
                <a:latin typeface="Calibri"/>
                <a:cs typeface="Calibri"/>
              </a:rPr>
              <a:t>productos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35" dirty="0">
                <a:latin typeface="Calibri"/>
                <a:cs typeface="Calibri"/>
              </a:rPr>
              <a:t>que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45" dirty="0">
                <a:latin typeface="Calibri"/>
                <a:cs typeface="Calibri"/>
              </a:rPr>
              <a:t>contengan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50" dirty="0">
                <a:latin typeface="Calibri"/>
                <a:cs typeface="Calibri"/>
              </a:rPr>
              <a:t>nicotina”</a:t>
            </a:r>
            <a:r>
              <a:rPr sz="2300" spc="484" dirty="0">
                <a:latin typeface="Calibri"/>
                <a:cs typeface="Calibri"/>
              </a:rPr>
              <a:t> </a:t>
            </a:r>
            <a:r>
              <a:rPr sz="2300" spc="90" dirty="0">
                <a:latin typeface="Calibri"/>
                <a:cs typeface="Calibri"/>
              </a:rPr>
              <a:t>(bolsas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45" dirty="0">
                <a:latin typeface="Calibri"/>
                <a:cs typeface="Calibri"/>
              </a:rPr>
              <a:t>de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45" dirty="0">
                <a:latin typeface="Calibri"/>
                <a:cs typeface="Calibri"/>
              </a:rPr>
              <a:t>nicotina</a:t>
            </a:r>
            <a:r>
              <a:rPr sz="2300" dirty="0">
                <a:latin typeface="Calibri"/>
                <a:cs typeface="Calibri"/>
              </a:rPr>
              <a:t>	</a:t>
            </a:r>
            <a:r>
              <a:rPr sz="2300" spc="-50" dirty="0">
                <a:latin typeface="Calibri"/>
                <a:cs typeface="Calibri"/>
              </a:rPr>
              <a:t>y </a:t>
            </a:r>
            <a:r>
              <a:rPr sz="2300" spc="70" dirty="0">
                <a:latin typeface="Calibri"/>
                <a:cs typeface="Calibri"/>
              </a:rPr>
              <a:t>similares)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110" dirty="0">
                <a:latin typeface="Calibri"/>
                <a:cs typeface="Calibri"/>
              </a:rPr>
              <a:t>con</a:t>
            </a:r>
            <a:r>
              <a:rPr sz="2300" spc="-35" dirty="0">
                <a:latin typeface="Calibri"/>
                <a:cs typeface="Calibri"/>
              </a:rPr>
              <a:t> </a:t>
            </a:r>
            <a:r>
              <a:rPr sz="2300" spc="100" dirty="0">
                <a:latin typeface="Calibri"/>
                <a:cs typeface="Calibri"/>
              </a:rPr>
              <a:t>tasa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del</a:t>
            </a:r>
            <a:r>
              <a:rPr sz="2300" spc="-45" dirty="0">
                <a:latin typeface="Calibri"/>
                <a:cs typeface="Calibri"/>
              </a:rPr>
              <a:t> </a:t>
            </a:r>
            <a:r>
              <a:rPr sz="2300" spc="105" dirty="0">
                <a:latin typeface="Calibri"/>
                <a:cs typeface="Calibri"/>
              </a:rPr>
              <a:t>200%</a:t>
            </a:r>
            <a:r>
              <a:rPr sz="2300" spc="-8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85" dirty="0">
                <a:latin typeface="Calibri"/>
                <a:cs typeface="Calibri"/>
              </a:rPr>
              <a:t>cuota</a:t>
            </a:r>
            <a:r>
              <a:rPr sz="2300" spc="-3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específica</a:t>
            </a:r>
            <a:r>
              <a:rPr sz="2300" spc="-75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según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miligramos</a:t>
            </a:r>
            <a:r>
              <a:rPr sz="2300" spc="-5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-55" dirty="0">
                <a:latin typeface="Calibri"/>
                <a:cs typeface="Calibri"/>
              </a:rPr>
              <a:t> </a:t>
            </a:r>
            <a:r>
              <a:rPr sz="2300" spc="55" dirty="0">
                <a:latin typeface="Calibri"/>
                <a:cs typeface="Calibri"/>
              </a:rPr>
              <a:t>nicotina.</a:t>
            </a:r>
            <a:endParaRPr sz="2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2300">
              <a:latin typeface="Calibri"/>
              <a:cs typeface="Calibri"/>
            </a:endParaRPr>
          </a:p>
          <a:p>
            <a:pPr marL="12700" marR="5080" algn="just">
              <a:lnSpc>
                <a:spcPct val="80000"/>
              </a:lnSpc>
            </a:pPr>
            <a:r>
              <a:rPr sz="2300" spc="80" dirty="0">
                <a:latin typeface="Calibri"/>
                <a:cs typeface="Calibri"/>
              </a:rPr>
              <a:t>Exposición</a:t>
            </a:r>
            <a:r>
              <a:rPr sz="2300" spc="175" dirty="0">
                <a:latin typeface="Calibri"/>
                <a:cs typeface="Calibri"/>
              </a:rPr>
              <a:t> 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185" dirty="0">
                <a:latin typeface="Calibri"/>
                <a:cs typeface="Calibri"/>
              </a:rPr>
              <a:t>  </a:t>
            </a:r>
            <a:r>
              <a:rPr sz="2300" spc="50" dirty="0">
                <a:latin typeface="Calibri"/>
                <a:cs typeface="Calibri"/>
              </a:rPr>
              <a:t>motivos:</a:t>
            </a:r>
            <a:r>
              <a:rPr sz="2300" spc="195" dirty="0">
                <a:latin typeface="Calibri"/>
                <a:cs typeface="Calibri"/>
              </a:rPr>
              <a:t>  </a:t>
            </a:r>
            <a:r>
              <a:rPr sz="2300" spc="140" dirty="0">
                <a:latin typeface="Calibri"/>
                <a:cs typeface="Calibri"/>
              </a:rPr>
              <a:t>Se</a:t>
            </a:r>
            <a:r>
              <a:rPr sz="2300" spc="175" dirty="0">
                <a:latin typeface="Calibri"/>
                <a:cs typeface="Calibri"/>
              </a:rPr>
              <a:t>  </a:t>
            </a:r>
            <a:r>
              <a:rPr sz="2300" spc="50" dirty="0">
                <a:latin typeface="Calibri"/>
                <a:cs typeface="Calibri"/>
              </a:rPr>
              <a:t>fundamenta</a:t>
            </a:r>
            <a:r>
              <a:rPr sz="2300" spc="195" dirty="0">
                <a:latin typeface="Calibri"/>
                <a:cs typeface="Calibri"/>
              </a:rPr>
              <a:t>  </a:t>
            </a:r>
            <a:r>
              <a:rPr sz="2300" spc="50" dirty="0">
                <a:latin typeface="Calibri"/>
                <a:cs typeface="Calibri"/>
              </a:rPr>
              <a:t>en</a:t>
            </a:r>
            <a:r>
              <a:rPr sz="2300" spc="185" dirty="0">
                <a:latin typeface="Calibri"/>
                <a:cs typeface="Calibri"/>
              </a:rPr>
              <a:t>  </a:t>
            </a:r>
            <a:r>
              <a:rPr sz="2300" spc="90" dirty="0">
                <a:latin typeface="Calibri"/>
                <a:cs typeface="Calibri"/>
              </a:rPr>
              <a:t>la</a:t>
            </a:r>
            <a:r>
              <a:rPr sz="2300" spc="180" dirty="0">
                <a:latin typeface="Calibri"/>
                <a:cs typeface="Calibri"/>
              </a:rPr>
              <a:t>  </a:t>
            </a:r>
            <a:r>
              <a:rPr sz="2300" spc="60" dirty="0">
                <a:latin typeface="Calibri"/>
                <a:cs typeface="Calibri"/>
              </a:rPr>
              <a:t>protección</a:t>
            </a:r>
            <a:r>
              <a:rPr sz="2300" spc="195" dirty="0">
                <a:latin typeface="Calibri"/>
                <a:cs typeface="Calibri"/>
              </a:rPr>
              <a:t> 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185" dirty="0">
                <a:latin typeface="Calibri"/>
                <a:cs typeface="Calibri"/>
              </a:rPr>
              <a:t>  </a:t>
            </a:r>
            <a:r>
              <a:rPr sz="2300" spc="95" dirty="0">
                <a:latin typeface="Calibri"/>
                <a:cs typeface="Calibri"/>
              </a:rPr>
              <a:t>la</a:t>
            </a:r>
            <a:r>
              <a:rPr sz="2300" spc="180" dirty="0">
                <a:latin typeface="Calibri"/>
                <a:cs typeface="Calibri"/>
              </a:rPr>
              <a:t>  </a:t>
            </a:r>
            <a:r>
              <a:rPr sz="2300" spc="100" dirty="0">
                <a:latin typeface="Calibri"/>
                <a:cs typeface="Calibri"/>
              </a:rPr>
              <a:t>salud</a:t>
            </a:r>
            <a:r>
              <a:rPr sz="2300" spc="190" dirty="0">
                <a:latin typeface="Calibri"/>
                <a:cs typeface="Calibri"/>
              </a:rPr>
              <a:t>  </a:t>
            </a:r>
            <a:r>
              <a:rPr sz="2300" spc="75" dirty="0">
                <a:latin typeface="Calibri"/>
                <a:cs typeface="Calibri"/>
              </a:rPr>
              <a:t>pública, </a:t>
            </a:r>
            <a:r>
              <a:rPr sz="2300" spc="70" dirty="0">
                <a:latin typeface="Calibri"/>
                <a:cs typeface="Calibri"/>
              </a:rPr>
              <a:t>considerando</a:t>
            </a:r>
            <a:r>
              <a:rPr sz="2300" spc="235" dirty="0">
                <a:latin typeface="Calibri"/>
                <a:cs typeface="Calibri"/>
              </a:rPr>
              <a:t> </a:t>
            </a:r>
            <a:r>
              <a:rPr sz="2300" spc="130" dirty="0">
                <a:latin typeface="Calibri"/>
                <a:cs typeface="Calibri"/>
              </a:rPr>
              <a:t>las</a:t>
            </a:r>
            <a:r>
              <a:rPr sz="2300" spc="200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63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mil</a:t>
            </a:r>
            <a:r>
              <a:rPr sz="2300" spc="24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muertes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anuales</a:t>
            </a:r>
            <a:r>
              <a:rPr sz="2300" spc="229" dirty="0">
                <a:latin typeface="Calibri"/>
                <a:cs typeface="Calibri"/>
              </a:rPr>
              <a:t> </a:t>
            </a:r>
            <a:r>
              <a:rPr sz="2300" spc="80" dirty="0">
                <a:latin typeface="Calibri"/>
                <a:cs typeface="Calibri"/>
              </a:rPr>
              <a:t>relacionadas</a:t>
            </a:r>
            <a:r>
              <a:rPr sz="2300" spc="235" dirty="0">
                <a:latin typeface="Calibri"/>
                <a:cs typeface="Calibri"/>
              </a:rPr>
              <a:t> </a:t>
            </a:r>
            <a:r>
              <a:rPr sz="2300" spc="100" dirty="0">
                <a:latin typeface="Calibri"/>
                <a:cs typeface="Calibri"/>
              </a:rPr>
              <a:t>con</a:t>
            </a:r>
            <a:r>
              <a:rPr sz="2300" spc="240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tabaquismo.</a:t>
            </a:r>
            <a:r>
              <a:rPr sz="2300" spc="235" dirty="0">
                <a:latin typeface="Calibri"/>
                <a:cs typeface="Calibri"/>
              </a:rPr>
              <a:t> </a:t>
            </a:r>
            <a:r>
              <a:rPr sz="2300" spc="140" dirty="0">
                <a:latin typeface="Calibri"/>
                <a:cs typeface="Calibri"/>
              </a:rPr>
              <a:t>Se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spc="125" dirty="0">
                <a:latin typeface="Calibri"/>
                <a:cs typeface="Calibri"/>
              </a:rPr>
              <a:t>busca </a:t>
            </a:r>
            <a:r>
              <a:rPr sz="2300" dirty="0">
                <a:latin typeface="Calibri"/>
                <a:cs typeface="Calibri"/>
              </a:rPr>
              <a:t>reducir</a:t>
            </a:r>
            <a:r>
              <a:rPr sz="2300" spc="105" dirty="0">
                <a:latin typeface="Calibri"/>
                <a:cs typeface="Calibri"/>
              </a:rPr>
              <a:t> </a:t>
            </a:r>
            <a:r>
              <a:rPr sz="2300" spc="75" dirty="0">
                <a:latin typeface="Calibri"/>
                <a:cs typeface="Calibri"/>
              </a:rPr>
              <a:t>asequibilidad,</a:t>
            </a:r>
            <a:r>
              <a:rPr sz="2300" spc="90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alinearse</a:t>
            </a:r>
            <a:r>
              <a:rPr sz="2300" spc="105" dirty="0">
                <a:latin typeface="Calibri"/>
                <a:cs typeface="Calibri"/>
              </a:rPr>
              <a:t> con</a:t>
            </a:r>
            <a:r>
              <a:rPr sz="2300" spc="90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compromisos </a:t>
            </a:r>
            <a:r>
              <a:rPr sz="2300" spc="65" dirty="0">
                <a:latin typeface="Calibri"/>
                <a:cs typeface="Calibri"/>
              </a:rPr>
              <a:t>internacionales</a:t>
            </a:r>
            <a:r>
              <a:rPr sz="2300" spc="8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(OMS</a:t>
            </a:r>
            <a:r>
              <a:rPr sz="2300" spc="100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80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Convenio </a:t>
            </a:r>
            <a:r>
              <a:rPr sz="2300" dirty="0">
                <a:latin typeface="Calibri"/>
                <a:cs typeface="Calibri"/>
              </a:rPr>
              <a:t>Marco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para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el</a:t>
            </a:r>
            <a:r>
              <a:rPr sz="2300" spc="220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Control</a:t>
            </a:r>
            <a:r>
              <a:rPr sz="2300" spc="229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del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Tabaco)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dirty="0">
                <a:latin typeface="Calibri"/>
                <a:cs typeface="Calibri"/>
              </a:rPr>
              <a:t>y</a:t>
            </a:r>
            <a:r>
              <a:rPr sz="2300" spc="215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responder</a:t>
            </a:r>
            <a:r>
              <a:rPr sz="2300" spc="190" dirty="0">
                <a:latin typeface="Calibri"/>
                <a:cs typeface="Calibri"/>
              </a:rPr>
              <a:t> </a:t>
            </a:r>
            <a:r>
              <a:rPr sz="2300" spc="120" dirty="0">
                <a:latin typeface="Calibri"/>
                <a:cs typeface="Calibri"/>
              </a:rPr>
              <a:t>a</a:t>
            </a:r>
            <a:r>
              <a:rPr sz="2300" spc="220" dirty="0">
                <a:latin typeface="Calibri"/>
                <a:cs typeface="Calibri"/>
              </a:rPr>
              <a:t> </a:t>
            </a:r>
            <a:r>
              <a:rPr sz="2300" spc="95" dirty="0">
                <a:latin typeface="Calibri"/>
                <a:cs typeface="Calibri"/>
              </a:rPr>
              <a:t>la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aparición</a:t>
            </a:r>
            <a:r>
              <a:rPr sz="2300" spc="225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204" dirty="0">
                <a:latin typeface="Calibri"/>
                <a:cs typeface="Calibri"/>
              </a:rPr>
              <a:t> </a:t>
            </a:r>
            <a:r>
              <a:rPr sz="2300" spc="65" dirty="0">
                <a:latin typeface="Calibri"/>
                <a:cs typeface="Calibri"/>
              </a:rPr>
              <a:t>nuevos</a:t>
            </a:r>
            <a:r>
              <a:rPr sz="2300" spc="220" dirty="0">
                <a:latin typeface="Calibri"/>
                <a:cs typeface="Calibri"/>
              </a:rPr>
              <a:t> </a:t>
            </a:r>
            <a:r>
              <a:rPr sz="2300" spc="60" dirty="0">
                <a:latin typeface="Calibri"/>
                <a:cs typeface="Calibri"/>
              </a:rPr>
              <a:t>productos </a:t>
            </a:r>
            <a:r>
              <a:rPr sz="2300" spc="100" dirty="0">
                <a:latin typeface="Calibri"/>
                <a:cs typeface="Calibri"/>
              </a:rPr>
              <a:t>(bolsas</a:t>
            </a:r>
            <a:r>
              <a:rPr sz="2300" spc="-65" dirty="0">
                <a:latin typeface="Calibri"/>
                <a:cs typeface="Calibri"/>
              </a:rPr>
              <a:t> </a:t>
            </a:r>
            <a:r>
              <a:rPr sz="2300" spc="70" dirty="0">
                <a:latin typeface="Calibri"/>
                <a:cs typeface="Calibri"/>
              </a:rPr>
              <a:t>de</a:t>
            </a:r>
            <a:r>
              <a:rPr sz="2300" spc="-60" dirty="0">
                <a:latin typeface="Calibri"/>
                <a:cs typeface="Calibri"/>
              </a:rPr>
              <a:t> </a:t>
            </a:r>
            <a:r>
              <a:rPr sz="2300" spc="50" dirty="0">
                <a:latin typeface="Calibri"/>
                <a:cs typeface="Calibri"/>
              </a:rPr>
              <a:t>nicotina).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1705" y="54990"/>
            <a:ext cx="6842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15" dirty="0"/>
              <a:t> </a:t>
            </a:r>
            <a:r>
              <a:rPr sz="2400" dirty="0"/>
              <a:t>A</a:t>
            </a:r>
            <a:r>
              <a:rPr sz="2400" spc="-45" dirty="0"/>
              <a:t> </a:t>
            </a:r>
            <a:r>
              <a:rPr sz="2400" spc="135" dirty="0"/>
              <a:t>LA</a:t>
            </a:r>
            <a:r>
              <a:rPr sz="2400" spc="-45" dirty="0"/>
              <a:t> </a:t>
            </a:r>
            <a:r>
              <a:rPr sz="2400" spc="180" dirty="0"/>
              <a:t>LEY</a:t>
            </a:r>
            <a:r>
              <a:rPr sz="2400" spc="-45" dirty="0"/>
              <a:t> </a:t>
            </a:r>
            <a:r>
              <a:rPr sz="2400" spc="195" dirty="0"/>
              <a:t>DEL</a:t>
            </a:r>
            <a:r>
              <a:rPr sz="2400" spc="-45" dirty="0"/>
              <a:t> </a:t>
            </a:r>
            <a:r>
              <a:rPr sz="2400" spc="175" dirty="0"/>
              <a:t>IEPS</a:t>
            </a:r>
            <a:r>
              <a:rPr sz="2400" spc="-60" dirty="0"/>
              <a:t> </a:t>
            </a:r>
            <a:r>
              <a:rPr sz="2400" spc="40" dirty="0"/>
              <a:t>2026</a:t>
            </a:r>
            <a:endParaRPr sz="2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85" dirty="0"/>
              <a:t>Artículo</a:t>
            </a:r>
            <a:r>
              <a:rPr spc="-30" dirty="0"/>
              <a:t> </a:t>
            </a:r>
            <a:r>
              <a:rPr spc="75" dirty="0"/>
              <a:t>8,</a:t>
            </a:r>
            <a:r>
              <a:rPr spc="-50" dirty="0"/>
              <a:t> </a:t>
            </a:r>
            <a:r>
              <a:rPr spc="120" dirty="0"/>
              <a:t>fracción</a:t>
            </a:r>
            <a:r>
              <a:rPr spc="-10" dirty="0"/>
              <a:t> </a:t>
            </a:r>
            <a:r>
              <a:rPr spc="75" dirty="0"/>
              <a:t>I,</a:t>
            </a:r>
            <a:r>
              <a:rPr spc="-50" dirty="0"/>
              <a:t> </a:t>
            </a:r>
            <a:r>
              <a:rPr spc="140" dirty="0"/>
              <a:t>inciso</a:t>
            </a:r>
            <a:r>
              <a:rPr spc="-10" dirty="0"/>
              <a:t> </a:t>
            </a:r>
            <a:r>
              <a:rPr dirty="0"/>
              <a:t>j)</a:t>
            </a:r>
            <a:r>
              <a:rPr spc="-45" dirty="0"/>
              <a:t> </a:t>
            </a:r>
            <a:r>
              <a:rPr spc="-120" dirty="0"/>
              <a:t>–</a:t>
            </a:r>
            <a:r>
              <a:rPr spc="-45" dirty="0"/>
              <a:t> </a:t>
            </a:r>
            <a:r>
              <a:rPr spc="125" dirty="0"/>
              <a:t>Exenciones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450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  <a:tab pos="1659889" algn="l"/>
                <a:tab pos="3084830" algn="l"/>
                <a:tab pos="3609340" algn="l"/>
                <a:tab pos="4410710" algn="l"/>
                <a:tab pos="5201920" algn="l"/>
                <a:tab pos="6788784" algn="l"/>
                <a:tab pos="7485380" algn="l"/>
                <a:tab pos="8779510" algn="l"/>
                <a:tab pos="10288270" algn="l"/>
              </a:tabLst>
            </a:pPr>
            <a:r>
              <a:rPr sz="2500" spc="50" dirty="0">
                <a:latin typeface="Calibri"/>
                <a:cs typeface="Calibri"/>
              </a:rPr>
              <a:t>Adición: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0" dirty="0">
                <a:latin typeface="Calibri"/>
                <a:cs typeface="Calibri"/>
              </a:rPr>
              <a:t>Exención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0" dirty="0">
                <a:latin typeface="Calibri"/>
                <a:cs typeface="Calibri"/>
              </a:rPr>
              <a:t>de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30" dirty="0">
                <a:latin typeface="Calibri"/>
                <a:cs typeface="Calibri"/>
              </a:rPr>
              <a:t>IEPS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0" dirty="0">
                <a:latin typeface="Calibri"/>
                <a:cs typeface="Calibri"/>
              </a:rPr>
              <a:t>para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productos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0" dirty="0">
                <a:latin typeface="Calibri"/>
                <a:cs typeface="Calibri"/>
              </a:rPr>
              <a:t>con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5" dirty="0">
                <a:latin typeface="Calibri"/>
                <a:cs typeface="Calibri"/>
              </a:rPr>
              <a:t>nicotina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5" dirty="0">
                <a:latin typeface="Calibri"/>
                <a:cs typeface="Calibri"/>
              </a:rPr>
              <a:t>utilizados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en </a:t>
            </a:r>
            <a:r>
              <a:rPr sz="2500" spc="55" dirty="0">
                <a:latin typeface="Calibri"/>
                <a:cs typeface="Calibri"/>
              </a:rPr>
              <a:t>terapias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reemplazo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autorizadas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como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medicamentos.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2500">
              <a:latin typeface="Calibri"/>
              <a:cs typeface="Calibri"/>
            </a:endParaRPr>
          </a:p>
          <a:p>
            <a:pPr marL="12700" marR="6350" algn="just">
              <a:lnSpc>
                <a:spcPct val="100000"/>
              </a:lnSpc>
              <a:spcBef>
                <a:spcPts val="5"/>
              </a:spcBef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motivos: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Coherencia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Convenio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Marco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OMS,</a:t>
            </a:r>
            <a:r>
              <a:rPr sz="2500" spc="31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que </a:t>
            </a:r>
            <a:r>
              <a:rPr sz="2500" dirty="0">
                <a:latin typeface="Calibri"/>
                <a:cs typeface="Calibri"/>
              </a:rPr>
              <a:t>promueve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45" dirty="0">
                <a:latin typeface="Calibri"/>
                <a:cs typeface="Calibri"/>
              </a:rPr>
              <a:t>facilitar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tratamientos</a:t>
            </a:r>
            <a:r>
              <a:rPr sz="2500" spc="110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abandono</a:t>
            </a:r>
            <a:r>
              <a:rPr sz="2500" spc="11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del</a:t>
            </a:r>
            <a:r>
              <a:rPr sz="2500" spc="110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tabaco.</a:t>
            </a:r>
            <a:r>
              <a:rPr sz="2500" spc="105" dirty="0">
                <a:latin typeface="Calibri"/>
                <a:cs typeface="Calibri"/>
              </a:rPr>
              <a:t> 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150" dirty="0">
                <a:latin typeface="Calibri"/>
                <a:cs typeface="Calibri"/>
              </a:rPr>
              <a:t>busca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-25" dirty="0">
                <a:latin typeface="Calibri"/>
                <a:cs typeface="Calibri"/>
              </a:rPr>
              <a:t>no </a:t>
            </a:r>
            <a:r>
              <a:rPr sz="2500" dirty="0">
                <a:latin typeface="Calibri"/>
                <a:cs typeface="Calibri"/>
              </a:rPr>
              <a:t>gravar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medicamentos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ayudan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combatir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adicción.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35" dirty="0">
                <a:latin typeface="Calibri"/>
                <a:cs typeface="Calibri"/>
              </a:rPr>
              <a:t>LA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180" dirty="0">
                <a:latin typeface="Calibri"/>
                <a:cs typeface="Calibri"/>
              </a:rPr>
              <a:t>LEY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95" dirty="0">
                <a:latin typeface="Calibri"/>
                <a:cs typeface="Calibri"/>
              </a:rPr>
              <a:t>DEL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175" dirty="0">
                <a:latin typeface="Calibri"/>
                <a:cs typeface="Calibri"/>
              </a:rPr>
              <a:t>IEPS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75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361211"/>
            <a:ext cx="944308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100"/>
              </a:spcBef>
            </a:pPr>
            <a:r>
              <a:rPr spc="85" dirty="0"/>
              <a:t>Artículo</a:t>
            </a:r>
            <a:r>
              <a:rPr spc="-20" dirty="0"/>
              <a:t> </a:t>
            </a:r>
            <a:r>
              <a:rPr spc="75" dirty="0"/>
              <a:t>3,</a:t>
            </a:r>
            <a:r>
              <a:rPr spc="-35" dirty="0"/>
              <a:t> </a:t>
            </a:r>
            <a:r>
              <a:rPr spc="120" dirty="0"/>
              <a:t>fracción</a:t>
            </a:r>
            <a:r>
              <a:rPr dirty="0"/>
              <a:t> </a:t>
            </a:r>
            <a:r>
              <a:rPr spc="65" dirty="0"/>
              <a:t>VIII,</a:t>
            </a:r>
            <a:r>
              <a:rPr spc="-25" dirty="0"/>
              <a:t> </a:t>
            </a:r>
            <a:r>
              <a:rPr spc="140" dirty="0"/>
              <a:t>inciso</a:t>
            </a:r>
            <a:r>
              <a:rPr dirty="0"/>
              <a:t> d)</a:t>
            </a:r>
            <a:r>
              <a:rPr spc="-30" dirty="0"/>
              <a:t> </a:t>
            </a:r>
            <a:r>
              <a:rPr spc="-120" dirty="0"/>
              <a:t>–</a:t>
            </a:r>
            <a:r>
              <a:rPr spc="-30" dirty="0"/>
              <a:t> </a:t>
            </a:r>
            <a:r>
              <a:rPr spc="100" dirty="0"/>
              <a:t>Definición</a:t>
            </a:r>
            <a:r>
              <a:rPr spc="-15" dirty="0"/>
              <a:t> </a:t>
            </a:r>
            <a:r>
              <a:rPr spc="114" dirty="0"/>
              <a:t>de</a:t>
            </a:r>
            <a:r>
              <a:rPr spc="-25" dirty="0"/>
              <a:t> </a:t>
            </a:r>
            <a:r>
              <a:rPr spc="155" dirty="0"/>
              <a:t>tabacos</a:t>
            </a:r>
            <a:r>
              <a:rPr spc="-45" dirty="0"/>
              <a:t> </a:t>
            </a:r>
            <a:r>
              <a:rPr spc="100" dirty="0"/>
              <a:t>labrados </a:t>
            </a:r>
            <a:r>
              <a:rPr spc="90" dirty="0"/>
              <a:t>Adición: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2353182"/>
            <a:ext cx="10642600" cy="2082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spc="85" dirty="0">
                <a:latin typeface="Calibri"/>
                <a:cs typeface="Calibri"/>
              </a:rPr>
              <a:t>Inclusión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“otros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productos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contengan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nicotina”</a:t>
            </a:r>
            <a:r>
              <a:rPr sz="2500" spc="-1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(natural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o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artificial).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22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Ampliar</a:t>
            </a:r>
            <a:r>
              <a:rPr sz="2500" spc="229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21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base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gravable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ante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nuevos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productos</a:t>
            </a:r>
            <a:r>
              <a:rPr sz="2500" spc="22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que </a:t>
            </a:r>
            <a:r>
              <a:rPr sz="2500" spc="55" dirty="0">
                <a:latin typeface="Calibri"/>
                <a:cs typeface="Calibri"/>
              </a:rPr>
              <a:t>no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existían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cuando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diseñó</a:t>
            </a:r>
            <a:r>
              <a:rPr sz="2500" spc="32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norma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(bolsas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3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nicotina,</a:t>
            </a:r>
            <a:r>
              <a:rPr sz="2500" spc="33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pouches,</a:t>
            </a:r>
            <a:r>
              <a:rPr sz="2500" spc="320" dirty="0">
                <a:latin typeface="Calibri"/>
                <a:cs typeface="Calibri"/>
              </a:rPr>
              <a:t> </a:t>
            </a:r>
            <a:r>
              <a:rPr sz="2500" spc="40" dirty="0">
                <a:latin typeface="Calibri"/>
                <a:cs typeface="Calibri"/>
              </a:rPr>
              <a:t>etc.), </a:t>
            </a:r>
            <a:r>
              <a:rPr sz="2500" dirty="0">
                <a:latin typeface="Calibri"/>
                <a:cs typeface="Calibri"/>
              </a:rPr>
              <a:t>evitando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vacíos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fiscales.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35" dirty="0">
                <a:latin typeface="Calibri"/>
                <a:cs typeface="Calibri"/>
              </a:rPr>
              <a:t>LA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180" dirty="0">
                <a:latin typeface="Calibri"/>
                <a:cs typeface="Calibri"/>
              </a:rPr>
              <a:t>LEY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95" dirty="0">
                <a:latin typeface="Calibri"/>
                <a:cs typeface="Calibri"/>
              </a:rPr>
              <a:t>DEL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175" dirty="0">
                <a:latin typeface="Calibri"/>
                <a:cs typeface="Calibri"/>
              </a:rPr>
              <a:t>IEPS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75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438402"/>
            <a:ext cx="760730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85" dirty="0"/>
              <a:t>Artículo</a:t>
            </a:r>
            <a:r>
              <a:rPr spc="-30" dirty="0"/>
              <a:t> </a:t>
            </a:r>
            <a:r>
              <a:rPr spc="75" dirty="0"/>
              <a:t>2,</a:t>
            </a:r>
            <a:r>
              <a:rPr spc="-45" dirty="0"/>
              <a:t> </a:t>
            </a:r>
            <a:r>
              <a:rPr spc="120" dirty="0"/>
              <a:t>fracción</a:t>
            </a:r>
            <a:r>
              <a:rPr spc="-10" dirty="0"/>
              <a:t> </a:t>
            </a:r>
            <a:r>
              <a:rPr spc="75" dirty="0"/>
              <a:t>I,</a:t>
            </a:r>
            <a:r>
              <a:rPr spc="-45" dirty="0"/>
              <a:t> </a:t>
            </a:r>
            <a:r>
              <a:rPr spc="140" dirty="0"/>
              <a:t>inciso</a:t>
            </a:r>
            <a:r>
              <a:rPr spc="-10" dirty="0"/>
              <a:t> </a:t>
            </a:r>
            <a:r>
              <a:rPr spc="65" dirty="0"/>
              <a:t>G)</a:t>
            </a:r>
            <a:r>
              <a:rPr spc="-30" dirty="0"/>
              <a:t> </a:t>
            </a:r>
            <a:r>
              <a:rPr spc="-120" dirty="0"/>
              <a:t>–</a:t>
            </a:r>
            <a:r>
              <a:rPr spc="-40" dirty="0"/>
              <a:t> </a:t>
            </a:r>
            <a:r>
              <a:rPr spc="140" dirty="0"/>
              <a:t>Bebidas</a:t>
            </a:r>
            <a:r>
              <a:rPr spc="-65" dirty="0"/>
              <a:t> </a:t>
            </a:r>
            <a:r>
              <a:rPr spc="130" dirty="0"/>
              <a:t>saborizadas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19173"/>
            <a:ext cx="10645775" cy="37598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b="1" spc="80" dirty="0">
                <a:latin typeface="Calibri"/>
                <a:cs typeface="Calibri"/>
              </a:rPr>
              <a:t>Modificación:</a:t>
            </a:r>
            <a:endParaRPr sz="25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50" dirty="0">
                <a:latin typeface="Calibri"/>
                <a:cs typeface="Calibri"/>
              </a:rPr>
              <a:t>Incremento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cuota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litro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$1.6451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$3.0818.Inclusión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bebidas </a:t>
            </a:r>
            <a:r>
              <a:rPr sz="2500" spc="95" dirty="0">
                <a:latin typeface="Calibri"/>
                <a:cs typeface="Calibri"/>
              </a:rPr>
              <a:t>saborizadas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edulcorantes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añadidos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(naturales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o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artificiales).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5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5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5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México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tiene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uno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los</a:t>
            </a:r>
            <a:r>
              <a:rPr sz="2500" spc="535" dirty="0">
                <a:latin typeface="Calibri"/>
                <a:cs typeface="Calibri"/>
              </a:rPr>
              <a:t> </a:t>
            </a:r>
            <a:r>
              <a:rPr sz="2500" spc="135" dirty="0">
                <a:latin typeface="Calibri"/>
                <a:cs typeface="Calibri"/>
              </a:rPr>
              <a:t>consumos</a:t>
            </a:r>
            <a:r>
              <a:rPr sz="2500" spc="540" dirty="0">
                <a:latin typeface="Calibri"/>
                <a:cs typeface="Calibri"/>
              </a:rPr>
              <a:t> </a:t>
            </a:r>
            <a:r>
              <a:rPr sz="2500" spc="150" dirty="0">
                <a:latin typeface="Calibri"/>
                <a:cs typeface="Calibri"/>
              </a:rPr>
              <a:t>más</a:t>
            </a:r>
            <a:r>
              <a:rPr sz="2500" spc="54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altos</a:t>
            </a:r>
            <a:r>
              <a:rPr sz="2500" spc="54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del </a:t>
            </a:r>
            <a:r>
              <a:rPr sz="2500" spc="70" dirty="0">
                <a:latin typeface="Calibri"/>
                <a:cs typeface="Calibri"/>
              </a:rPr>
              <a:t>mundo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(166</a:t>
            </a:r>
            <a:r>
              <a:rPr sz="2500" spc="21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litros</a:t>
            </a:r>
            <a:r>
              <a:rPr sz="2500" spc="22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persona/año).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El</a:t>
            </a:r>
            <a:r>
              <a:rPr sz="2500" spc="21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ajuste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responde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al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grave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problema</a:t>
            </a:r>
            <a:r>
              <a:rPr sz="2500" spc="220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spc="85" dirty="0">
                <a:latin typeface="Calibri"/>
                <a:cs typeface="Calibri"/>
              </a:rPr>
              <a:t>obesidad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(76.2%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adultos)</a:t>
            </a:r>
            <a:r>
              <a:rPr sz="2500" spc="29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enfermedades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relacionadas</a:t>
            </a:r>
            <a:r>
              <a:rPr sz="2500" spc="28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(diabetes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tipo</a:t>
            </a:r>
            <a:r>
              <a:rPr sz="2500" spc="28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2, </a:t>
            </a:r>
            <a:r>
              <a:rPr sz="2500" dirty="0">
                <a:latin typeface="Calibri"/>
                <a:cs typeface="Calibri"/>
              </a:rPr>
              <a:t>hipertensión).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560" dirty="0">
                <a:latin typeface="Calibri"/>
                <a:cs typeface="Calibri"/>
              </a:rPr>
              <a:t> </a:t>
            </a:r>
            <a:r>
              <a:rPr sz="2500" spc="150" dirty="0">
                <a:latin typeface="Calibri"/>
                <a:cs typeface="Calibri"/>
              </a:rPr>
              <a:t>busca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también</a:t>
            </a:r>
            <a:r>
              <a:rPr sz="2500" spc="5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evitar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sustitución</a:t>
            </a:r>
            <a:r>
              <a:rPr sz="2500" spc="5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56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bebidas</a:t>
            </a:r>
            <a:r>
              <a:rPr sz="2500" spc="5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“light”</a:t>
            </a:r>
            <a:r>
              <a:rPr sz="2500" spc="44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con </a:t>
            </a:r>
            <a:r>
              <a:rPr sz="2500" spc="70" dirty="0">
                <a:latin typeface="Calibri"/>
                <a:cs typeface="Calibri"/>
              </a:rPr>
              <a:t>edulcorantes,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cuya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evidencia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también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muestra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riesgos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salud.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35" dirty="0">
                <a:latin typeface="Calibri"/>
                <a:cs typeface="Calibri"/>
              </a:rPr>
              <a:t>LA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180" dirty="0">
                <a:latin typeface="Calibri"/>
                <a:cs typeface="Calibri"/>
              </a:rPr>
              <a:t>LEY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95" dirty="0">
                <a:latin typeface="Calibri"/>
                <a:cs typeface="Calibri"/>
              </a:rPr>
              <a:t>DEL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175" dirty="0">
                <a:latin typeface="Calibri"/>
                <a:cs typeface="Calibri"/>
              </a:rPr>
              <a:t>IEPS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75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1211"/>
            <a:ext cx="10643235" cy="31508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75" dirty="0">
                <a:latin typeface="Calibri"/>
                <a:cs typeface="Calibri"/>
              </a:rPr>
              <a:t>3,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fracción</a:t>
            </a:r>
            <a:r>
              <a:rPr sz="2500" b="1" spc="-5" dirty="0">
                <a:latin typeface="Calibri"/>
                <a:cs typeface="Calibri"/>
              </a:rPr>
              <a:t> </a:t>
            </a:r>
            <a:r>
              <a:rPr sz="2500" b="1" spc="75" dirty="0">
                <a:latin typeface="Calibri"/>
                <a:cs typeface="Calibri"/>
              </a:rPr>
              <a:t>XVIII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y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adición</a:t>
            </a:r>
            <a:r>
              <a:rPr sz="2500" b="1" spc="-10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de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fracción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XX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140" dirty="0">
                <a:latin typeface="Calibri"/>
                <a:cs typeface="Calibri"/>
              </a:rPr>
              <a:t>BIS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500" spc="40" dirty="0">
                <a:latin typeface="Calibri"/>
                <a:cs typeface="Calibri"/>
              </a:rPr>
              <a:t>Modificación: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spc="90" dirty="0">
                <a:latin typeface="Calibri"/>
                <a:cs typeface="Calibri"/>
              </a:rPr>
              <a:t>Adecuación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definición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6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“bebidas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saborizadas”.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spc="70" dirty="0">
                <a:latin typeface="Calibri"/>
                <a:cs typeface="Calibri"/>
              </a:rPr>
              <a:t>Nueva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definición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1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“edulcorante”.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1678305" algn="l"/>
                <a:tab pos="2199005" algn="l"/>
                <a:tab pos="3559175" algn="l"/>
                <a:tab pos="4912360" algn="l"/>
                <a:tab pos="6470015" algn="l"/>
                <a:tab pos="7258050" algn="l"/>
                <a:tab pos="8489950" algn="l"/>
                <a:tab pos="9385935" algn="l"/>
              </a:tabLst>
            </a:pPr>
            <a:r>
              <a:rPr sz="2500" spc="80" dirty="0">
                <a:latin typeface="Calibri"/>
                <a:cs typeface="Calibri"/>
              </a:rPr>
              <a:t>Exposición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de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45" dirty="0">
                <a:latin typeface="Calibri"/>
                <a:cs typeface="Calibri"/>
              </a:rPr>
              <a:t>motivos: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0" dirty="0">
                <a:latin typeface="Calibri"/>
                <a:cs typeface="Calibri"/>
              </a:rPr>
              <a:t>Claridad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normativa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0" dirty="0">
                <a:latin typeface="Calibri"/>
                <a:cs typeface="Calibri"/>
              </a:rPr>
              <a:t>para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5" dirty="0">
                <a:latin typeface="Calibri"/>
                <a:cs typeface="Calibri"/>
              </a:rPr>
              <a:t>abarcar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tanto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5" dirty="0">
                <a:latin typeface="Calibri"/>
                <a:cs typeface="Calibri"/>
              </a:rPr>
              <a:t>azúcares añadidos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como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edulcorantes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dar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certeza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productores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autoridad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fiscal.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25" dirty="0"/>
              <a:t> </a:t>
            </a:r>
            <a:r>
              <a:rPr sz="2400" dirty="0"/>
              <a:t>A</a:t>
            </a:r>
            <a:r>
              <a:rPr sz="2400" spc="-50" dirty="0"/>
              <a:t> </a:t>
            </a:r>
            <a:r>
              <a:rPr sz="2400" spc="135" dirty="0"/>
              <a:t>LA</a:t>
            </a:r>
            <a:r>
              <a:rPr sz="2400" spc="-45" dirty="0"/>
              <a:t> </a:t>
            </a:r>
            <a:r>
              <a:rPr sz="2400" spc="180" dirty="0"/>
              <a:t>LEY</a:t>
            </a:r>
            <a:r>
              <a:rPr sz="2400" spc="-50" dirty="0"/>
              <a:t> </a:t>
            </a:r>
            <a:r>
              <a:rPr sz="2400" spc="195" dirty="0"/>
              <a:t>DEL</a:t>
            </a:r>
            <a:r>
              <a:rPr sz="2400" spc="-40" dirty="0"/>
              <a:t> </a:t>
            </a:r>
            <a:r>
              <a:rPr sz="2400" spc="175" dirty="0"/>
              <a:t>IEPS</a:t>
            </a:r>
            <a:r>
              <a:rPr sz="2400" spc="-65" dirty="0"/>
              <a:t> </a:t>
            </a:r>
            <a:r>
              <a:rPr sz="2400" spc="35" dirty="0"/>
              <a:t>2026 </a:t>
            </a:r>
            <a:r>
              <a:rPr sz="2400" spc="145" dirty="0">
                <a:solidFill>
                  <a:srgbClr val="375F92"/>
                </a:solidFill>
              </a:rPr>
              <a:t>MODIFICACIONES</a:t>
            </a:r>
            <a:r>
              <a:rPr sz="2400" spc="-10" dirty="0">
                <a:solidFill>
                  <a:srgbClr val="375F92"/>
                </a:solidFill>
              </a:rPr>
              <a:t> </a:t>
            </a:r>
            <a:r>
              <a:rPr sz="2400" dirty="0">
                <a:solidFill>
                  <a:srgbClr val="375F92"/>
                </a:solidFill>
              </a:rPr>
              <a:t>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30" dirty="0">
                <a:solidFill>
                  <a:srgbClr val="375F92"/>
                </a:solidFill>
              </a:rPr>
              <a:t>LA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80" dirty="0">
                <a:solidFill>
                  <a:srgbClr val="375F92"/>
                </a:solidFill>
              </a:rPr>
              <a:t>LEY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95" dirty="0">
                <a:solidFill>
                  <a:srgbClr val="375F92"/>
                </a:solidFill>
              </a:rPr>
              <a:t>DEL</a:t>
            </a:r>
            <a:r>
              <a:rPr sz="2400" spc="-40" dirty="0">
                <a:solidFill>
                  <a:srgbClr val="375F92"/>
                </a:solidFill>
              </a:rPr>
              <a:t> </a:t>
            </a:r>
            <a:r>
              <a:rPr sz="2400" spc="175" dirty="0">
                <a:solidFill>
                  <a:srgbClr val="375F92"/>
                </a:solidFill>
              </a:rPr>
              <a:t>IESP</a:t>
            </a:r>
            <a:r>
              <a:rPr sz="2400" spc="-65" dirty="0">
                <a:solidFill>
                  <a:srgbClr val="375F92"/>
                </a:solidFill>
              </a:rPr>
              <a:t> </a:t>
            </a:r>
            <a:r>
              <a:rPr sz="2400" spc="35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438402"/>
            <a:ext cx="76631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10" dirty="0"/>
              <a:t>Artículos</a:t>
            </a:r>
            <a:r>
              <a:rPr spc="-30" dirty="0"/>
              <a:t> </a:t>
            </a:r>
            <a:r>
              <a:rPr spc="60" dirty="0"/>
              <a:t>11</a:t>
            </a:r>
            <a:r>
              <a:rPr spc="-20" dirty="0"/>
              <a:t> </a:t>
            </a:r>
            <a:r>
              <a:rPr spc="50" dirty="0"/>
              <a:t>(párrafo</a:t>
            </a:r>
            <a:r>
              <a:rPr spc="-30" dirty="0"/>
              <a:t> </a:t>
            </a:r>
            <a:r>
              <a:rPr spc="80" dirty="0"/>
              <a:t>cuarto)</a:t>
            </a:r>
            <a:r>
              <a:rPr spc="-15" dirty="0"/>
              <a:t> </a:t>
            </a:r>
            <a:r>
              <a:rPr dirty="0"/>
              <a:t>y</a:t>
            </a:r>
            <a:r>
              <a:rPr spc="-30" dirty="0"/>
              <a:t> </a:t>
            </a:r>
            <a:r>
              <a:rPr spc="-105" dirty="0"/>
              <a:t>1G</a:t>
            </a:r>
            <a:r>
              <a:rPr spc="-35" dirty="0"/>
              <a:t> </a:t>
            </a:r>
            <a:r>
              <a:rPr spc="120" dirty="0"/>
              <a:t>(fracciones</a:t>
            </a:r>
            <a:r>
              <a:rPr spc="-5" dirty="0"/>
              <a:t> </a:t>
            </a:r>
            <a:r>
              <a:rPr spc="110" dirty="0"/>
              <a:t>X</a:t>
            </a:r>
            <a:r>
              <a:rPr spc="-40" dirty="0"/>
              <a:t> </a:t>
            </a:r>
            <a:r>
              <a:rPr dirty="0"/>
              <a:t>y</a:t>
            </a:r>
            <a:r>
              <a:rPr spc="-30" dirty="0"/>
              <a:t> </a:t>
            </a:r>
            <a:r>
              <a:rPr spc="50" dirty="0"/>
              <a:t>XXIII)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19173"/>
            <a:ext cx="10644505" cy="22358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500" spc="50" dirty="0">
                <a:latin typeface="Calibri"/>
                <a:cs typeface="Calibri"/>
              </a:rPr>
              <a:t>Modificación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técnica: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dirty="0">
                <a:latin typeface="Calibri"/>
                <a:cs typeface="Calibri"/>
              </a:rPr>
              <a:t>Ajuste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referir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también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bebidas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edulcorantes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añadidos.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1816735" algn="l"/>
                <a:tab pos="2477135" algn="l"/>
                <a:tab pos="3973195" algn="l"/>
                <a:tab pos="5504180" algn="l"/>
                <a:tab pos="7572375" algn="l"/>
                <a:tab pos="8227695" algn="l"/>
                <a:tab pos="10285095" algn="l"/>
              </a:tabLst>
            </a:pPr>
            <a:r>
              <a:rPr sz="2500" spc="80" dirty="0">
                <a:latin typeface="Calibri"/>
                <a:cs typeface="Calibri"/>
              </a:rPr>
              <a:t>Exposición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de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45" dirty="0">
                <a:latin typeface="Calibri"/>
                <a:cs typeface="Calibri"/>
              </a:rPr>
              <a:t>motivos: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Asegurar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5" dirty="0">
                <a:latin typeface="Calibri"/>
                <a:cs typeface="Calibri"/>
              </a:rPr>
              <a:t>consistencia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en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obligaciones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de contribuyentes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declaraciones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relacionadas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IEPS.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35" dirty="0">
                <a:latin typeface="Calibri"/>
                <a:cs typeface="Calibri"/>
              </a:rPr>
              <a:t>LA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180" dirty="0">
                <a:latin typeface="Calibri"/>
                <a:cs typeface="Calibri"/>
              </a:rPr>
              <a:t>LEY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95" dirty="0">
                <a:latin typeface="Calibri"/>
                <a:cs typeface="Calibri"/>
              </a:rPr>
              <a:t>DEL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175" dirty="0">
                <a:latin typeface="Calibri"/>
                <a:cs typeface="Calibri"/>
              </a:rPr>
              <a:t>IEPS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75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1211"/>
            <a:ext cx="10647045" cy="4675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04010">
              <a:lnSpc>
                <a:spcPct val="120100"/>
              </a:lnSpc>
              <a:spcBef>
                <a:spcPts val="100"/>
              </a:spcBef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75" dirty="0">
                <a:latin typeface="Calibri"/>
                <a:cs typeface="Calibri"/>
              </a:rPr>
              <a:t>2,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fracción</a:t>
            </a:r>
            <a:r>
              <a:rPr sz="2500" b="1" spc="5" dirty="0">
                <a:latin typeface="Calibri"/>
                <a:cs typeface="Calibri"/>
              </a:rPr>
              <a:t> </a:t>
            </a:r>
            <a:r>
              <a:rPr sz="2500" b="1" spc="75" dirty="0">
                <a:latin typeface="Calibri"/>
                <a:cs typeface="Calibri"/>
              </a:rPr>
              <a:t>II,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140" dirty="0">
                <a:latin typeface="Calibri"/>
                <a:cs typeface="Calibri"/>
              </a:rPr>
              <a:t>inciso</a:t>
            </a:r>
            <a:r>
              <a:rPr sz="2500" b="1" spc="-1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B)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-120" dirty="0">
                <a:latin typeface="Calibri"/>
                <a:cs typeface="Calibri"/>
              </a:rPr>
              <a:t>–</a:t>
            </a:r>
            <a:r>
              <a:rPr sz="2500" b="1" spc="-35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Juegos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55" dirty="0">
                <a:latin typeface="Calibri"/>
                <a:cs typeface="Calibri"/>
              </a:rPr>
              <a:t>con</a:t>
            </a:r>
            <a:r>
              <a:rPr sz="2500" b="1" spc="-10" dirty="0">
                <a:latin typeface="Calibri"/>
                <a:cs typeface="Calibri"/>
              </a:rPr>
              <a:t> </a:t>
            </a:r>
            <a:r>
              <a:rPr sz="2500" b="1" spc="140" dirty="0">
                <a:latin typeface="Calibri"/>
                <a:cs typeface="Calibri"/>
              </a:rPr>
              <a:t>apuestas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dirty="0">
                <a:latin typeface="Calibri"/>
                <a:cs typeface="Calibri"/>
              </a:rPr>
              <a:t>y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sorteos </a:t>
            </a:r>
            <a:r>
              <a:rPr sz="2500" b="1" spc="80" dirty="0">
                <a:latin typeface="Calibri"/>
                <a:cs typeface="Calibri"/>
              </a:rPr>
              <a:t>Modificación: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spc="50" dirty="0">
                <a:latin typeface="Calibri"/>
                <a:cs typeface="Calibri"/>
              </a:rPr>
              <a:t>Incremento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tasa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30%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50%.</a:t>
            </a:r>
            <a:endParaRPr sz="25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4965" algn="l"/>
              </a:tabLst>
            </a:pPr>
            <a:r>
              <a:rPr sz="2500" spc="65" dirty="0">
                <a:latin typeface="Calibri"/>
                <a:cs typeface="Calibri"/>
              </a:rPr>
              <a:t>Adición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un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segundo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párrafo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incluir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juegos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línea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internet.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175" dirty="0">
                <a:latin typeface="Calibri"/>
                <a:cs typeface="Calibri"/>
              </a:rPr>
              <a:t>La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industria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ha</a:t>
            </a:r>
            <a:r>
              <a:rPr sz="2500" spc="130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crecido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(87%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ventas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ya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son </a:t>
            </a:r>
            <a:r>
              <a:rPr sz="2500" spc="55" dirty="0">
                <a:latin typeface="Calibri"/>
                <a:cs typeface="Calibri"/>
              </a:rPr>
              <a:t>digitales).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justifica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aumento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por:</a:t>
            </a:r>
            <a:r>
              <a:rPr sz="2500" spc="30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riesgos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125" dirty="0">
                <a:latin typeface="Calibri"/>
                <a:cs typeface="Calibri"/>
              </a:rPr>
              <a:t>sociales</a:t>
            </a:r>
            <a:r>
              <a:rPr sz="2500" spc="3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(ludopatía,</a:t>
            </a:r>
            <a:r>
              <a:rPr sz="2500" spc="30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violencia </a:t>
            </a:r>
            <a:r>
              <a:rPr sz="2500" dirty="0">
                <a:latin typeface="Calibri"/>
                <a:cs typeface="Calibri"/>
              </a:rPr>
              <a:t>familiar,</a:t>
            </a:r>
            <a:r>
              <a:rPr sz="2500" spc="210" dirty="0">
                <a:latin typeface="Calibri"/>
                <a:cs typeface="Calibri"/>
              </a:rPr>
              <a:t>  </a:t>
            </a:r>
            <a:r>
              <a:rPr sz="2500" spc="95" dirty="0">
                <a:latin typeface="Calibri"/>
                <a:cs typeface="Calibri"/>
              </a:rPr>
              <a:t>suicidios),necesidad</a:t>
            </a:r>
            <a:r>
              <a:rPr sz="2500" spc="229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mayor</a:t>
            </a:r>
            <a:r>
              <a:rPr sz="2500" spc="215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contribución</a:t>
            </a:r>
            <a:r>
              <a:rPr sz="2500" spc="229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fiscal</a:t>
            </a:r>
            <a:r>
              <a:rPr sz="2500" spc="22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(actualmente </a:t>
            </a:r>
            <a:r>
              <a:rPr sz="2500" spc="105" dirty="0">
                <a:latin typeface="Calibri"/>
                <a:cs typeface="Calibri"/>
              </a:rPr>
              <a:t>0.01%</a:t>
            </a:r>
            <a:r>
              <a:rPr sz="2500" spc="48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480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PIB),prácticas</a:t>
            </a:r>
            <a:r>
              <a:rPr sz="2500" spc="490" dirty="0">
                <a:latin typeface="Calibri"/>
                <a:cs typeface="Calibri"/>
              </a:rPr>
              <a:t>  </a:t>
            </a:r>
            <a:r>
              <a:rPr sz="2500" spc="65" dirty="0">
                <a:latin typeface="Calibri"/>
                <a:cs typeface="Calibri"/>
              </a:rPr>
              <a:t>internacionales</a:t>
            </a:r>
            <a:r>
              <a:rPr sz="2500" spc="495" dirty="0">
                <a:latin typeface="Calibri"/>
                <a:cs typeface="Calibri"/>
              </a:rPr>
              <a:t>  </a:t>
            </a:r>
            <a:r>
              <a:rPr sz="2500" spc="100" dirty="0">
                <a:latin typeface="Calibri"/>
                <a:cs typeface="Calibri"/>
              </a:rPr>
              <a:t>(tasas</a:t>
            </a:r>
            <a:r>
              <a:rPr sz="2500" spc="484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84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hasta</a:t>
            </a:r>
            <a:r>
              <a:rPr sz="2500" spc="480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83.5%</a:t>
            </a:r>
            <a:r>
              <a:rPr sz="2500" spc="484" dirty="0">
                <a:latin typeface="Calibri"/>
                <a:cs typeface="Calibri"/>
              </a:rPr>
              <a:t>  </a:t>
            </a:r>
            <a:r>
              <a:rPr sz="2500" spc="35" dirty="0">
                <a:latin typeface="Calibri"/>
                <a:cs typeface="Calibri"/>
              </a:rPr>
              <a:t>en </a:t>
            </a:r>
            <a:r>
              <a:rPr sz="2500" spc="80" dirty="0">
                <a:latin typeface="Calibri"/>
                <a:cs typeface="Calibri"/>
              </a:rPr>
              <a:t>Francia).Además,</a:t>
            </a:r>
            <a:r>
              <a:rPr sz="2500" spc="180" dirty="0">
                <a:latin typeface="Calibri"/>
                <a:cs typeface="Calibri"/>
              </a:rPr>
              <a:t>  </a:t>
            </a:r>
            <a:r>
              <a:rPr sz="2500" spc="140" dirty="0">
                <a:latin typeface="Calibri"/>
                <a:cs typeface="Calibri"/>
              </a:rPr>
              <a:t>se</a:t>
            </a:r>
            <a:r>
              <a:rPr sz="2500" spc="190" dirty="0">
                <a:latin typeface="Calibri"/>
                <a:cs typeface="Calibri"/>
              </a:rPr>
              <a:t>  </a:t>
            </a:r>
            <a:r>
              <a:rPr sz="2500" spc="150" dirty="0">
                <a:latin typeface="Calibri"/>
                <a:cs typeface="Calibri"/>
              </a:rPr>
              <a:t>busca</a:t>
            </a:r>
            <a:r>
              <a:rPr sz="2500" spc="20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combatir</a:t>
            </a:r>
            <a:r>
              <a:rPr sz="2500" spc="19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lavado</a:t>
            </a:r>
            <a:r>
              <a:rPr sz="2500" spc="19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de</a:t>
            </a:r>
            <a:r>
              <a:rPr sz="2500" spc="19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dinero</a:t>
            </a:r>
            <a:r>
              <a:rPr sz="2500" spc="195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mediante</a:t>
            </a:r>
            <a:r>
              <a:rPr sz="2500" spc="195" dirty="0">
                <a:latin typeface="Calibri"/>
                <a:cs typeface="Calibri"/>
              </a:rPr>
              <a:t>  </a:t>
            </a:r>
            <a:r>
              <a:rPr sz="2500" spc="-10" dirty="0">
                <a:latin typeface="Calibri"/>
                <a:cs typeface="Calibri"/>
              </a:rPr>
              <a:t>mayor </a:t>
            </a:r>
            <a:r>
              <a:rPr sz="2500" spc="45" dirty="0">
                <a:latin typeface="Calibri"/>
                <a:cs typeface="Calibri"/>
              </a:rPr>
              <a:t>control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fiscal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35" dirty="0">
                <a:latin typeface="Calibri"/>
                <a:cs typeface="Calibri"/>
              </a:rPr>
              <a:t>digital.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25" dirty="0"/>
              <a:t> </a:t>
            </a:r>
            <a:r>
              <a:rPr sz="2400" dirty="0"/>
              <a:t>A</a:t>
            </a:r>
            <a:r>
              <a:rPr sz="2400" spc="-50" dirty="0"/>
              <a:t> </a:t>
            </a:r>
            <a:r>
              <a:rPr sz="2400" spc="135" dirty="0"/>
              <a:t>LA</a:t>
            </a:r>
            <a:r>
              <a:rPr sz="2400" spc="-45" dirty="0"/>
              <a:t> </a:t>
            </a:r>
            <a:r>
              <a:rPr sz="2400" spc="180" dirty="0"/>
              <a:t>LEY</a:t>
            </a:r>
            <a:r>
              <a:rPr sz="2400" spc="-50" dirty="0"/>
              <a:t> </a:t>
            </a:r>
            <a:r>
              <a:rPr sz="2400" spc="195" dirty="0"/>
              <a:t>DEL</a:t>
            </a:r>
            <a:r>
              <a:rPr sz="2400" spc="-40" dirty="0"/>
              <a:t> </a:t>
            </a:r>
            <a:r>
              <a:rPr sz="2400" spc="175" dirty="0"/>
              <a:t>IEPS</a:t>
            </a:r>
            <a:r>
              <a:rPr sz="2400" spc="-65" dirty="0"/>
              <a:t> </a:t>
            </a:r>
            <a:r>
              <a:rPr sz="2400" spc="35" dirty="0"/>
              <a:t>2026 </a:t>
            </a:r>
            <a:r>
              <a:rPr sz="2400" spc="145" dirty="0">
                <a:solidFill>
                  <a:srgbClr val="375F92"/>
                </a:solidFill>
              </a:rPr>
              <a:t>MODIFICACIONES</a:t>
            </a:r>
            <a:r>
              <a:rPr sz="2400" spc="-10" dirty="0">
                <a:solidFill>
                  <a:srgbClr val="375F92"/>
                </a:solidFill>
              </a:rPr>
              <a:t> </a:t>
            </a:r>
            <a:r>
              <a:rPr sz="2400" dirty="0">
                <a:solidFill>
                  <a:srgbClr val="375F92"/>
                </a:solidFill>
              </a:rPr>
              <a:t>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30" dirty="0">
                <a:solidFill>
                  <a:srgbClr val="375F92"/>
                </a:solidFill>
              </a:rPr>
              <a:t>LA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80" dirty="0">
                <a:solidFill>
                  <a:srgbClr val="375F92"/>
                </a:solidFill>
              </a:rPr>
              <a:t>LEY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95" dirty="0">
                <a:solidFill>
                  <a:srgbClr val="375F92"/>
                </a:solidFill>
              </a:rPr>
              <a:t>DEL</a:t>
            </a:r>
            <a:r>
              <a:rPr sz="2400" spc="-40" dirty="0">
                <a:solidFill>
                  <a:srgbClr val="375F92"/>
                </a:solidFill>
              </a:rPr>
              <a:t> </a:t>
            </a:r>
            <a:r>
              <a:rPr sz="2400" spc="175" dirty="0">
                <a:solidFill>
                  <a:srgbClr val="375F92"/>
                </a:solidFill>
              </a:rPr>
              <a:t>IESP</a:t>
            </a:r>
            <a:r>
              <a:rPr sz="2400" spc="-65" dirty="0">
                <a:solidFill>
                  <a:srgbClr val="375F92"/>
                </a:solidFill>
              </a:rPr>
              <a:t> </a:t>
            </a:r>
            <a:r>
              <a:rPr sz="2400" spc="35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28194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2329" y="5150358"/>
            <a:ext cx="80289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240" dirty="0">
                <a:solidFill>
                  <a:srgbClr val="0F243E"/>
                </a:solidFill>
                <a:latin typeface="Calibri"/>
                <a:cs typeface="Calibri"/>
              </a:rPr>
              <a:t>LEY</a:t>
            </a:r>
            <a:r>
              <a:rPr sz="3200" b="1" spc="-6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245" dirty="0">
                <a:solidFill>
                  <a:srgbClr val="0F243E"/>
                </a:solidFill>
                <a:latin typeface="Calibri"/>
                <a:cs typeface="Calibri"/>
              </a:rPr>
              <a:t>DE</a:t>
            </a:r>
            <a:r>
              <a:rPr sz="3200" b="1" spc="-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240" dirty="0">
                <a:solidFill>
                  <a:srgbClr val="0F243E"/>
                </a:solidFill>
                <a:latin typeface="Calibri"/>
                <a:cs typeface="Calibri"/>
              </a:rPr>
              <a:t>INGRESOS</a:t>
            </a:r>
            <a:r>
              <a:rPr sz="3200" b="1" spc="-8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245" dirty="0">
                <a:solidFill>
                  <a:srgbClr val="0F243E"/>
                </a:solidFill>
                <a:latin typeface="Calibri"/>
                <a:cs typeface="Calibri"/>
              </a:rPr>
              <a:t>DE</a:t>
            </a:r>
            <a:r>
              <a:rPr sz="3200" b="1" spc="-6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190" dirty="0">
                <a:solidFill>
                  <a:srgbClr val="0F243E"/>
                </a:solidFill>
                <a:latin typeface="Calibri"/>
                <a:cs typeface="Calibri"/>
              </a:rPr>
              <a:t>LA</a:t>
            </a:r>
            <a:r>
              <a:rPr sz="3200" b="1" spc="-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220" dirty="0">
                <a:solidFill>
                  <a:srgbClr val="0F243E"/>
                </a:solidFill>
                <a:latin typeface="Calibri"/>
                <a:cs typeface="Calibri"/>
              </a:rPr>
              <a:t>FEDERACIÓN</a:t>
            </a:r>
            <a:r>
              <a:rPr sz="3200" b="1" spc="-10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55" dirty="0">
                <a:solidFill>
                  <a:srgbClr val="0F243E"/>
                </a:solidFill>
                <a:latin typeface="Calibri"/>
                <a:cs typeface="Calibri"/>
              </a:rPr>
              <a:t>2026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75250" y="6426504"/>
            <a:ext cx="24517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200" spc="-10" dirty="0">
                <a:solidFill>
                  <a:srgbClr val="888888"/>
                </a:solidFill>
                <a:latin typeface="Calibri"/>
                <a:cs typeface="Calibri"/>
              </a:rPr>
              <a:t>CAMBIOS FISCALES 2026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04117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1211"/>
            <a:ext cx="10645775" cy="3455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60550">
              <a:lnSpc>
                <a:spcPct val="120100"/>
              </a:lnSpc>
              <a:spcBef>
                <a:spcPts val="100"/>
              </a:spcBef>
            </a:pPr>
            <a:r>
              <a:rPr sz="2500" b="1" spc="85" dirty="0">
                <a:latin typeface="Calibri"/>
                <a:cs typeface="Calibri"/>
              </a:rPr>
              <a:t>Artículo</a:t>
            </a:r>
            <a:r>
              <a:rPr sz="2500" b="1" spc="-25" dirty="0">
                <a:latin typeface="Calibri"/>
                <a:cs typeface="Calibri"/>
              </a:rPr>
              <a:t> </a:t>
            </a:r>
            <a:r>
              <a:rPr sz="2500" b="1" spc="65" dirty="0">
                <a:latin typeface="Calibri"/>
                <a:cs typeface="Calibri"/>
              </a:rPr>
              <a:t>18-</a:t>
            </a:r>
            <a:r>
              <a:rPr sz="2500" b="1" spc="140" dirty="0">
                <a:latin typeface="Calibri"/>
                <a:cs typeface="Calibri"/>
              </a:rPr>
              <a:t>B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-120" dirty="0">
                <a:latin typeface="Calibri"/>
                <a:cs typeface="Calibri"/>
              </a:rPr>
              <a:t>–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14" dirty="0">
                <a:latin typeface="Calibri"/>
                <a:cs typeface="Calibri"/>
              </a:rPr>
              <a:t>Juegos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00" dirty="0">
                <a:latin typeface="Calibri"/>
                <a:cs typeface="Calibri"/>
              </a:rPr>
              <a:t>en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100" dirty="0">
                <a:latin typeface="Calibri"/>
                <a:cs typeface="Calibri"/>
              </a:rPr>
              <a:t>línea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65" dirty="0">
                <a:latin typeface="Calibri"/>
                <a:cs typeface="Calibri"/>
              </a:rPr>
              <a:t>por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residentes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100" dirty="0">
                <a:latin typeface="Calibri"/>
                <a:cs typeface="Calibri"/>
              </a:rPr>
              <a:t>en</a:t>
            </a:r>
            <a:r>
              <a:rPr sz="2500" b="1" spc="-45" dirty="0">
                <a:latin typeface="Calibri"/>
                <a:cs typeface="Calibri"/>
              </a:rPr>
              <a:t> </a:t>
            </a:r>
            <a:r>
              <a:rPr sz="2500" b="1" spc="120" dirty="0">
                <a:latin typeface="Calibri"/>
                <a:cs typeface="Calibri"/>
              </a:rPr>
              <a:t>el</a:t>
            </a:r>
            <a:r>
              <a:rPr sz="2500" b="1" spc="-50" dirty="0">
                <a:latin typeface="Calibri"/>
                <a:cs typeface="Calibri"/>
              </a:rPr>
              <a:t> </a:t>
            </a:r>
            <a:r>
              <a:rPr sz="2500" b="1" spc="45" dirty="0">
                <a:latin typeface="Calibri"/>
                <a:cs typeface="Calibri"/>
              </a:rPr>
              <a:t>extranjero </a:t>
            </a:r>
            <a:r>
              <a:rPr sz="2500" b="1" spc="90" dirty="0">
                <a:latin typeface="Calibri"/>
                <a:cs typeface="Calibri"/>
              </a:rPr>
              <a:t>Adición: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  <a:tab pos="1854835" algn="l"/>
                <a:tab pos="2516505" algn="l"/>
                <a:tab pos="3066415" algn="l"/>
                <a:tab pos="4109085" algn="l"/>
                <a:tab pos="4708525" algn="l"/>
                <a:tab pos="5916930" algn="l"/>
                <a:tab pos="7435215" algn="l"/>
                <a:tab pos="8416290" algn="l"/>
                <a:tab pos="8804910" algn="l"/>
                <a:tab pos="10311130" algn="l"/>
              </a:tabLst>
            </a:pPr>
            <a:r>
              <a:rPr sz="2500" spc="95" dirty="0">
                <a:latin typeface="Calibri"/>
                <a:cs typeface="Calibri"/>
              </a:rPr>
              <a:t>Establece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50" dirty="0">
                <a:latin typeface="Calibri"/>
                <a:cs typeface="Calibri"/>
              </a:rPr>
              <a:t>que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95" dirty="0">
                <a:latin typeface="Calibri"/>
                <a:cs typeface="Calibri"/>
              </a:rPr>
              <a:t>los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65" dirty="0">
                <a:latin typeface="Calibri"/>
                <a:cs typeface="Calibri"/>
              </a:rPr>
              <a:t>juegos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5" dirty="0">
                <a:latin typeface="Calibri"/>
                <a:cs typeface="Calibri"/>
              </a:rPr>
              <a:t>por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internet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70" dirty="0">
                <a:latin typeface="Calibri"/>
                <a:cs typeface="Calibri"/>
              </a:rPr>
              <a:t>prestados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85" dirty="0">
                <a:latin typeface="Calibri"/>
                <a:cs typeface="Calibri"/>
              </a:rPr>
              <a:t>desde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35" dirty="0">
                <a:latin typeface="Calibri"/>
                <a:cs typeface="Calibri"/>
              </a:rPr>
              <a:t>el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10" dirty="0">
                <a:latin typeface="Calibri"/>
                <a:cs typeface="Calibri"/>
              </a:rPr>
              <a:t>extranjero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110" dirty="0">
                <a:latin typeface="Calibri"/>
                <a:cs typeface="Calibri"/>
              </a:rPr>
              <a:t>se </a:t>
            </a:r>
            <a:r>
              <a:rPr sz="2500" spc="70" dirty="0">
                <a:latin typeface="Calibri"/>
                <a:cs typeface="Calibri"/>
              </a:rPr>
              <a:t>considerarán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en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territorio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nacional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cuando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receptor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esté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México.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34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Cerrar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el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vacío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legal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35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permite</a:t>
            </a:r>
            <a:r>
              <a:rPr sz="2500" spc="3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operar</a:t>
            </a:r>
            <a:r>
              <a:rPr sz="2500" spc="35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sin</a:t>
            </a:r>
            <a:r>
              <a:rPr sz="2500" spc="360" dirty="0">
                <a:latin typeface="Calibri"/>
                <a:cs typeface="Calibri"/>
              </a:rPr>
              <a:t> </a:t>
            </a:r>
            <a:r>
              <a:rPr sz="2500" spc="150" dirty="0">
                <a:latin typeface="Calibri"/>
                <a:cs typeface="Calibri"/>
              </a:rPr>
              <a:t>IEPS</a:t>
            </a:r>
            <a:r>
              <a:rPr sz="2500" spc="36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ni </a:t>
            </a:r>
            <a:r>
              <a:rPr sz="2500" spc="85" dirty="0">
                <a:latin typeface="Calibri"/>
                <a:cs typeface="Calibri"/>
              </a:rPr>
              <a:t>permisos.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alinea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criterios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Ley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IVA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fortalece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fiscalización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plataformas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extranjeras.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25" dirty="0"/>
              <a:t> </a:t>
            </a:r>
            <a:r>
              <a:rPr sz="2400" dirty="0"/>
              <a:t>A</a:t>
            </a:r>
            <a:r>
              <a:rPr sz="2400" spc="-50" dirty="0"/>
              <a:t> </a:t>
            </a:r>
            <a:r>
              <a:rPr sz="2400" spc="135" dirty="0"/>
              <a:t>LA</a:t>
            </a:r>
            <a:r>
              <a:rPr sz="2400" spc="-45" dirty="0"/>
              <a:t> </a:t>
            </a:r>
            <a:r>
              <a:rPr sz="2400" spc="180" dirty="0"/>
              <a:t>LEY</a:t>
            </a:r>
            <a:r>
              <a:rPr sz="2400" spc="-50" dirty="0"/>
              <a:t> </a:t>
            </a:r>
            <a:r>
              <a:rPr sz="2400" spc="195" dirty="0"/>
              <a:t>DEL</a:t>
            </a:r>
            <a:r>
              <a:rPr sz="2400" spc="-40" dirty="0"/>
              <a:t> </a:t>
            </a:r>
            <a:r>
              <a:rPr sz="2400" spc="175" dirty="0"/>
              <a:t>IEPS</a:t>
            </a:r>
            <a:r>
              <a:rPr sz="2400" spc="-65" dirty="0"/>
              <a:t> </a:t>
            </a:r>
            <a:r>
              <a:rPr sz="2400" spc="35" dirty="0"/>
              <a:t>2026 </a:t>
            </a:r>
            <a:r>
              <a:rPr sz="2400" spc="145" dirty="0">
                <a:solidFill>
                  <a:srgbClr val="375F92"/>
                </a:solidFill>
              </a:rPr>
              <a:t>MODIFICACIONES</a:t>
            </a:r>
            <a:r>
              <a:rPr sz="2400" spc="-10" dirty="0">
                <a:solidFill>
                  <a:srgbClr val="375F92"/>
                </a:solidFill>
              </a:rPr>
              <a:t> </a:t>
            </a:r>
            <a:r>
              <a:rPr sz="2400" dirty="0">
                <a:solidFill>
                  <a:srgbClr val="375F92"/>
                </a:solidFill>
              </a:rPr>
              <a:t>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30" dirty="0">
                <a:solidFill>
                  <a:srgbClr val="375F92"/>
                </a:solidFill>
              </a:rPr>
              <a:t>LA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80" dirty="0">
                <a:solidFill>
                  <a:srgbClr val="375F92"/>
                </a:solidFill>
              </a:rPr>
              <a:t>LEY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95" dirty="0">
                <a:solidFill>
                  <a:srgbClr val="375F92"/>
                </a:solidFill>
              </a:rPr>
              <a:t>DEL</a:t>
            </a:r>
            <a:r>
              <a:rPr sz="2400" spc="-40" dirty="0">
                <a:solidFill>
                  <a:srgbClr val="375F92"/>
                </a:solidFill>
              </a:rPr>
              <a:t> </a:t>
            </a:r>
            <a:r>
              <a:rPr sz="2400" spc="175" dirty="0">
                <a:solidFill>
                  <a:srgbClr val="375F92"/>
                </a:solidFill>
              </a:rPr>
              <a:t>IESP</a:t>
            </a:r>
            <a:r>
              <a:rPr sz="2400" spc="-65" dirty="0">
                <a:solidFill>
                  <a:srgbClr val="375F92"/>
                </a:solidFill>
              </a:rPr>
              <a:t> </a:t>
            </a:r>
            <a:r>
              <a:rPr sz="2400" spc="35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500" y="1361211"/>
            <a:ext cx="627634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100"/>
              </a:spcBef>
            </a:pPr>
            <a:r>
              <a:rPr spc="110" dirty="0"/>
              <a:t>Artículos</a:t>
            </a:r>
            <a:r>
              <a:rPr spc="-30" dirty="0"/>
              <a:t> </a:t>
            </a:r>
            <a:r>
              <a:rPr spc="70" dirty="0"/>
              <a:t>5-</a:t>
            </a:r>
            <a:r>
              <a:rPr dirty="0"/>
              <a:t>A</a:t>
            </a:r>
            <a:r>
              <a:rPr spc="-30" dirty="0"/>
              <a:t> </a:t>
            </a:r>
            <a:r>
              <a:rPr spc="170" dirty="0"/>
              <a:t>BIS</a:t>
            </a:r>
            <a:r>
              <a:rPr spc="-10" dirty="0"/>
              <a:t> </a:t>
            </a:r>
            <a:r>
              <a:rPr dirty="0"/>
              <a:t>y</a:t>
            </a:r>
            <a:r>
              <a:rPr spc="-40" dirty="0"/>
              <a:t> </a:t>
            </a:r>
            <a:r>
              <a:rPr spc="65" dirty="0"/>
              <a:t>20-</a:t>
            </a:r>
            <a:r>
              <a:rPr dirty="0"/>
              <a:t>A</a:t>
            </a:r>
            <a:r>
              <a:rPr spc="-20" dirty="0"/>
              <a:t> </a:t>
            </a:r>
            <a:r>
              <a:rPr spc="-120" dirty="0"/>
              <a:t>–</a:t>
            </a:r>
            <a:r>
              <a:rPr spc="-30" dirty="0"/>
              <a:t> </a:t>
            </a:r>
            <a:r>
              <a:rPr spc="140" dirty="0"/>
              <a:t>Servicios</a:t>
            </a:r>
            <a:r>
              <a:rPr spc="10" dirty="0"/>
              <a:t> </a:t>
            </a:r>
            <a:r>
              <a:rPr spc="100" dirty="0"/>
              <a:t>digitales </a:t>
            </a:r>
            <a:r>
              <a:rPr spc="90" dirty="0"/>
              <a:t>Adición: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2353182"/>
            <a:ext cx="10646410" cy="2387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155" dirty="0">
                <a:latin typeface="Calibri"/>
                <a:cs typeface="Calibri"/>
              </a:rPr>
              <a:t>Se</a:t>
            </a:r>
            <a:r>
              <a:rPr sz="2500" spc="19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equipara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obligación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plataformas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extranjeras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ofrecen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juegos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-50" dirty="0">
                <a:latin typeface="Calibri"/>
                <a:cs typeface="Calibri"/>
              </a:rPr>
              <a:t>y </a:t>
            </a:r>
            <a:r>
              <a:rPr sz="2500" spc="75" dirty="0">
                <a:latin typeface="Calibri"/>
                <a:cs typeface="Calibri"/>
              </a:rPr>
              <a:t>sorteos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digitales</a:t>
            </a:r>
            <a:r>
              <a:rPr sz="2500" spc="114" dirty="0">
                <a:latin typeface="Calibri"/>
                <a:cs typeface="Calibri"/>
              </a:rPr>
              <a:t> con </a:t>
            </a:r>
            <a:r>
              <a:rPr sz="2500" spc="100" dirty="0">
                <a:latin typeface="Calibri"/>
                <a:cs typeface="Calibri"/>
              </a:rPr>
              <a:t>la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ya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existente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para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prestadores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servicios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digitales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videojuegos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contenido</a:t>
            </a:r>
            <a:r>
              <a:rPr sz="2500" spc="-5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violento.</a:t>
            </a:r>
            <a:endParaRPr sz="25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2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25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Evitar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competencia</a:t>
            </a:r>
            <a:r>
              <a:rPr sz="2500" spc="27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desleal</a:t>
            </a:r>
            <a:r>
              <a:rPr sz="2500" spc="26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254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garantizar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26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todos </a:t>
            </a:r>
            <a:r>
              <a:rPr sz="2500" spc="120" dirty="0">
                <a:latin typeface="Calibri"/>
                <a:cs typeface="Calibri"/>
              </a:rPr>
              <a:t>los</a:t>
            </a:r>
            <a:r>
              <a:rPr sz="2500" spc="430" dirty="0">
                <a:latin typeface="Calibri"/>
                <a:cs typeface="Calibri"/>
              </a:rPr>
              <a:t>  </a:t>
            </a:r>
            <a:r>
              <a:rPr sz="2500" spc="80" dirty="0">
                <a:latin typeface="Calibri"/>
                <a:cs typeface="Calibri"/>
              </a:rPr>
              <a:t>actores,</a:t>
            </a:r>
            <a:r>
              <a:rPr sz="2500" spc="430" dirty="0">
                <a:latin typeface="Calibri"/>
                <a:cs typeface="Calibri"/>
              </a:rPr>
              <a:t>  </a:t>
            </a:r>
            <a:r>
              <a:rPr sz="2500" spc="100" dirty="0">
                <a:latin typeface="Calibri"/>
                <a:cs typeface="Calibri"/>
              </a:rPr>
              <a:t>nacionales</a:t>
            </a:r>
            <a:r>
              <a:rPr sz="2500" spc="43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43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extranjeros,</a:t>
            </a:r>
            <a:r>
              <a:rPr sz="2500" spc="434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contribuyan</a:t>
            </a:r>
            <a:r>
              <a:rPr sz="2500" spc="44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434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igualdad</a:t>
            </a:r>
            <a:r>
              <a:rPr sz="2500" spc="434" dirty="0">
                <a:latin typeface="Calibri"/>
                <a:cs typeface="Calibri"/>
              </a:rPr>
              <a:t>  </a:t>
            </a:r>
            <a:r>
              <a:rPr sz="2500" spc="35" dirty="0">
                <a:latin typeface="Calibri"/>
                <a:cs typeface="Calibri"/>
              </a:rPr>
              <a:t>de </a:t>
            </a:r>
            <a:r>
              <a:rPr sz="2500" spc="85" dirty="0">
                <a:latin typeface="Calibri"/>
                <a:cs typeface="Calibri"/>
              </a:rPr>
              <a:t>condiciones.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35" dirty="0">
                <a:latin typeface="Calibri"/>
                <a:cs typeface="Calibri"/>
              </a:rPr>
              <a:t>LA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180" dirty="0">
                <a:latin typeface="Calibri"/>
                <a:cs typeface="Calibri"/>
              </a:rPr>
              <a:t>LEY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95" dirty="0">
                <a:latin typeface="Calibri"/>
                <a:cs typeface="Calibri"/>
              </a:rPr>
              <a:t>DEL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175" dirty="0">
                <a:latin typeface="Calibri"/>
                <a:cs typeface="Calibri"/>
              </a:rPr>
              <a:t>IEPS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75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1211"/>
            <a:ext cx="10642600" cy="3455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33930">
              <a:lnSpc>
                <a:spcPct val="120100"/>
              </a:lnSpc>
              <a:spcBef>
                <a:spcPts val="100"/>
              </a:spcBef>
            </a:pPr>
            <a:r>
              <a:rPr sz="2500" b="1" spc="110" dirty="0">
                <a:latin typeface="Calibri"/>
                <a:cs typeface="Calibri"/>
              </a:rPr>
              <a:t>Artículos</a:t>
            </a:r>
            <a:r>
              <a:rPr sz="2500" b="1" spc="-40" dirty="0">
                <a:latin typeface="Calibri"/>
                <a:cs typeface="Calibri"/>
              </a:rPr>
              <a:t> </a:t>
            </a:r>
            <a:r>
              <a:rPr sz="2500" b="1" spc="65" dirty="0">
                <a:latin typeface="Calibri"/>
                <a:cs typeface="Calibri"/>
              </a:rPr>
              <a:t>18-</a:t>
            </a:r>
            <a:r>
              <a:rPr sz="2500" b="1" spc="235" dirty="0">
                <a:latin typeface="Calibri"/>
                <a:cs typeface="Calibri"/>
              </a:rPr>
              <a:t>H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70" dirty="0">
                <a:latin typeface="Calibri"/>
                <a:cs typeface="Calibri"/>
              </a:rPr>
              <a:t>BIS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35" dirty="0">
                <a:latin typeface="Calibri"/>
                <a:cs typeface="Calibri"/>
              </a:rPr>
              <a:t>a</a:t>
            </a:r>
            <a:r>
              <a:rPr sz="2500" b="1" spc="-55" dirty="0">
                <a:latin typeface="Calibri"/>
                <a:cs typeface="Calibri"/>
              </a:rPr>
              <a:t> </a:t>
            </a:r>
            <a:r>
              <a:rPr sz="2500" b="1" spc="65" dirty="0">
                <a:latin typeface="Calibri"/>
                <a:cs typeface="Calibri"/>
              </a:rPr>
              <a:t>18-</a:t>
            </a:r>
            <a:r>
              <a:rPr sz="2500" b="1" spc="235" dirty="0">
                <a:latin typeface="Calibri"/>
                <a:cs typeface="Calibri"/>
              </a:rPr>
              <a:t>H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110" dirty="0">
                <a:latin typeface="Calibri"/>
                <a:cs typeface="Calibri"/>
              </a:rPr>
              <a:t>QUINTUS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130" dirty="0">
                <a:latin typeface="Calibri"/>
                <a:cs typeface="Calibri"/>
              </a:rPr>
              <a:t>(concordancia</a:t>
            </a:r>
            <a:r>
              <a:rPr sz="2500" b="1" spc="5" dirty="0">
                <a:latin typeface="Calibri"/>
                <a:cs typeface="Calibri"/>
              </a:rPr>
              <a:t> </a:t>
            </a:r>
            <a:r>
              <a:rPr sz="2500" b="1" spc="155" dirty="0">
                <a:latin typeface="Calibri"/>
                <a:cs typeface="Calibri"/>
              </a:rPr>
              <a:t>con</a:t>
            </a:r>
            <a:r>
              <a:rPr sz="2500" b="1" spc="-30" dirty="0">
                <a:latin typeface="Calibri"/>
                <a:cs typeface="Calibri"/>
              </a:rPr>
              <a:t> </a:t>
            </a:r>
            <a:r>
              <a:rPr sz="2500" b="1" spc="-20" dirty="0">
                <a:latin typeface="Calibri"/>
                <a:cs typeface="Calibri"/>
              </a:rPr>
              <a:t>IVA) </a:t>
            </a:r>
            <a:r>
              <a:rPr sz="2500" b="1" spc="95" dirty="0">
                <a:latin typeface="Calibri"/>
                <a:cs typeface="Calibri"/>
              </a:rPr>
              <a:t>Referencia: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355600" algn="l"/>
              </a:tabLst>
            </a:pPr>
            <a:r>
              <a:rPr sz="2500" spc="70" dirty="0">
                <a:latin typeface="Calibri"/>
                <a:cs typeface="Calibri"/>
              </a:rPr>
              <a:t>Posibilidad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bloqueo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temporal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160" dirty="0">
                <a:latin typeface="Calibri"/>
                <a:cs typeface="Calibri"/>
              </a:rPr>
              <a:t>acceso</a:t>
            </a:r>
            <a:r>
              <a:rPr sz="2500" spc="120" dirty="0">
                <a:latin typeface="Calibri"/>
                <a:cs typeface="Calibri"/>
              </a:rPr>
              <a:t> a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90" dirty="0">
                <a:latin typeface="Calibri"/>
                <a:cs typeface="Calibri"/>
              </a:rPr>
              <a:t>servicios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digitales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de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juegos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100" dirty="0">
                <a:latin typeface="Calibri"/>
                <a:cs typeface="Calibri"/>
              </a:rPr>
              <a:t>apuestas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10" dirty="0">
                <a:latin typeface="Calibri"/>
                <a:cs typeface="Calibri"/>
              </a:rPr>
              <a:t>y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sorteos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10" dirty="0">
                <a:latin typeface="Calibri"/>
                <a:cs typeface="Calibri"/>
              </a:rPr>
              <a:t>proveedores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incumplidos.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5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500" spc="90" dirty="0">
                <a:latin typeface="Calibri"/>
                <a:cs typeface="Calibri"/>
              </a:rPr>
              <a:t>Exposición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motivos: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Incentivar</a:t>
            </a:r>
            <a:r>
              <a:rPr sz="2500" spc="130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114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cumplimiento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105" dirty="0">
                <a:latin typeface="Calibri"/>
                <a:cs typeface="Calibri"/>
              </a:rPr>
              <a:t>fiscal</a:t>
            </a:r>
            <a:r>
              <a:rPr sz="2500" spc="120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de</a:t>
            </a:r>
            <a:r>
              <a:rPr sz="2500" spc="125" dirty="0">
                <a:latin typeface="Calibri"/>
                <a:cs typeface="Calibri"/>
              </a:rPr>
              <a:t>  </a:t>
            </a:r>
            <a:r>
              <a:rPr sz="2500" spc="50" dirty="0">
                <a:latin typeface="Calibri"/>
                <a:cs typeface="Calibri"/>
              </a:rPr>
              <a:t>plataformas </a:t>
            </a:r>
            <a:r>
              <a:rPr sz="2500" dirty="0">
                <a:latin typeface="Calibri"/>
                <a:cs typeface="Calibri"/>
              </a:rPr>
              <a:t>extranjeras</a:t>
            </a:r>
            <a:r>
              <a:rPr sz="2500" spc="54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que</a:t>
            </a:r>
            <a:r>
              <a:rPr sz="2500" spc="555" dirty="0">
                <a:latin typeface="Calibri"/>
                <a:cs typeface="Calibri"/>
              </a:rPr>
              <a:t>  </a:t>
            </a:r>
            <a:r>
              <a:rPr sz="2500" spc="75" dirty="0">
                <a:latin typeface="Calibri"/>
                <a:cs typeface="Calibri"/>
              </a:rPr>
              <a:t>actualmente</a:t>
            </a:r>
            <a:r>
              <a:rPr sz="2500" spc="555" dirty="0">
                <a:latin typeface="Calibri"/>
                <a:cs typeface="Calibri"/>
              </a:rPr>
              <a:t>  </a:t>
            </a:r>
            <a:r>
              <a:rPr sz="2500" spc="55" dirty="0">
                <a:latin typeface="Calibri"/>
                <a:cs typeface="Calibri"/>
              </a:rPr>
              <a:t>no</a:t>
            </a:r>
            <a:r>
              <a:rPr sz="2500" spc="55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pagan</a:t>
            </a:r>
            <a:r>
              <a:rPr sz="2500" spc="555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impuestos</a:t>
            </a:r>
            <a:r>
              <a:rPr sz="2500" spc="555" dirty="0">
                <a:latin typeface="Calibri"/>
                <a:cs typeface="Calibri"/>
              </a:rPr>
              <a:t>  </a:t>
            </a:r>
            <a:r>
              <a:rPr sz="2500" dirty="0">
                <a:latin typeface="Calibri"/>
                <a:cs typeface="Calibri"/>
              </a:rPr>
              <a:t>ni</a:t>
            </a:r>
            <a:r>
              <a:rPr sz="2500" spc="545" dirty="0">
                <a:latin typeface="Calibri"/>
                <a:cs typeface="Calibri"/>
              </a:rPr>
              <a:t>  </a:t>
            </a:r>
            <a:r>
              <a:rPr sz="2500" spc="100" dirty="0">
                <a:latin typeface="Calibri"/>
                <a:cs typeface="Calibri"/>
              </a:rPr>
              <a:t>cumplen</a:t>
            </a:r>
            <a:r>
              <a:rPr sz="2500" spc="560" dirty="0">
                <a:latin typeface="Calibri"/>
                <a:cs typeface="Calibri"/>
              </a:rPr>
              <a:t>  </a:t>
            </a:r>
            <a:r>
              <a:rPr sz="2500" spc="90" dirty="0">
                <a:latin typeface="Calibri"/>
                <a:cs typeface="Calibri"/>
              </a:rPr>
              <a:t>con </a:t>
            </a:r>
            <a:r>
              <a:rPr sz="2500" spc="80" dirty="0">
                <a:latin typeface="Calibri"/>
                <a:cs typeface="Calibri"/>
              </a:rPr>
              <a:t>obligaciones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formales.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spc="70" dirty="0"/>
              <a:t>INICIATIVA</a:t>
            </a:r>
            <a:r>
              <a:rPr sz="2400" spc="-80" dirty="0"/>
              <a:t> </a:t>
            </a:r>
            <a:r>
              <a:rPr sz="2400" spc="185" dirty="0"/>
              <a:t>DE</a:t>
            </a:r>
            <a:r>
              <a:rPr sz="2400" spc="-50" dirty="0"/>
              <a:t> </a:t>
            </a:r>
            <a:r>
              <a:rPr sz="2400" spc="120" dirty="0"/>
              <a:t>REFORMAS</a:t>
            </a:r>
            <a:r>
              <a:rPr sz="2400" spc="-25" dirty="0"/>
              <a:t> </a:t>
            </a:r>
            <a:r>
              <a:rPr sz="2400" dirty="0"/>
              <a:t>A</a:t>
            </a:r>
            <a:r>
              <a:rPr sz="2400" spc="-50" dirty="0"/>
              <a:t> </a:t>
            </a:r>
            <a:r>
              <a:rPr sz="2400" spc="135" dirty="0"/>
              <a:t>LA</a:t>
            </a:r>
            <a:r>
              <a:rPr sz="2400" spc="-45" dirty="0"/>
              <a:t> </a:t>
            </a:r>
            <a:r>
              <a:rPr sz="2400" spc="180" dirty="0"/>
              <a:t>LEY</a:t>
            </a:r>
            <a:r>
              <a:rPr sz="2400" spc="-50" dirty="0"/>
              <a:t> </a:t>
            </a:r>
            <a:r>
              <a:rPr sz="2400" spc="195" dirty="0"/>
              <a:t>DEL</a:t>
            </a:r>
            <a:r>
              <a:rPr sz="2400" spc="-40" dirty="0"/>
              <a:t> </a:t>
            </a:r>
            <a:r>
              <a:rPr sz="2400" spc="175" dirty="0"/>
              <a:t>IEPS</a:t>
            </a:r>
            <a:r>
              <a:rPr sz="2400" spc="-65" dirty="0"/>
              <a:t> </a:t>
            </a:r>
            <a:r>
              <a:rPr sz="2400" spc="35" dirty="0"/>
              <a:t>2026 </a:t>
            </a:r>
            <a:r>
              <a:rPr sz="2400" spc="145" dirty="0">
                <a:solidFill>
                  <a:srgbClr val="375F92"/>
                </a:solidFill>
              </a:rPr>
              <a:t>MODIFICACIONES</a:t>
            </a:r>
            <a:r>
              <a:rPr sz="2400" spc="-10" dirty="0">
                <a:solidFill>
                  <a:srgbClr val="375F92"/>
                </a:solidFill>
              </a:rPr>
              <a:t> </a:t>
            </a:r>
            <a:r>
              <a:rPr sz="2400" dirty="0">
                <a:solidFill>
                  <a:srgbClr val="375F92"/>
                </a:solidFill>
              </a:rPr>
              <a:t>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30" dirty="0">
                <a:solidFill>
                  <a:srgbClr val="375F92"/>
                </a:solidFill>
              </a:rPr>
              <a:t>LA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80" dirty="0">
                <a:solidFill>
                  <a:srgbClr val="375F92"/>
                </a:solidFill>
              </a:rPr>
              <a:t>LEY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95" dirty="0">
                <a:solidFill>
                  <a:srgbClr val="375F92"/>
                </a:solidFill>
              </a:rPr>
              <a:t>DEL</a:t>
            </a:r>
            <a:r>
              <a:rPr sz="2400" spc="-40" dirty="0">
                <a:solidFill>
                  <a:srgbClr val="375F92"/>
                </a:solidFill>
              </a:rPr>
              <a:t> </a:t>
            </a:r>
            <a:r>
              <a:rPr sz="2400" spc="175" dirty="0">
                <a:solidFill>
                  <a:srgbClr val="375F92"/>
                </a:solidFill>
              </a:rPr>
              <a:t>IESP</a:t>
            </a:r>
            <a:r>
              <a:rPr sz="2400" spc="-65" dirty="0">
                <a:solidFill>
                  <a:srgbClr val="375F92"/>
                </a:solidFill>
              </a:rPr>
              <a:t> </a:t>
            </a:r>
            <a:r>
              <a:rPr sz="2400" spc="35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55" dirty="0"/>
              <a:t>Conclusión</a:t>
            </a:r>
            <a:r>
              <a:rPr dirty="0"/>
              <a:t> </a:t>
            </a:r>
            <a:r>
              <a:rPr spc="70" dirty="0"/>
              <a:t>general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06500" y="1895982"/>
            <a:ext cx="10644505" cy="269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500" spc="185" dirty="0">
                <a:latin typeface="Calibri"/>
                <a:cs typeface="Calibri"/>
              </a:rPr>
              <a:t>Las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85" dirty="0">
                <a:latin typeface="Calibri"/>
                <a:cs typeface="Calibri"/>
              </a:rPr>
              <a:t>modificaciones</a:t>
            </a:r>
            <a:r>
              <a:rPr sz="2500" spc="484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propuestas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120" dirty="0">
                <a:latin typeface="Calibri"/>
                <a:cs typeface="Calibri"/>
              </a:rPr>
              <a:t>a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la</a:t>
            </a:r>
            <a:r>
              <a:rPr sz="2500" spc="484" dirty="0">
                <a:latin typeface="Calibri"/>
                <a:cs typeface="Calibri"/>
              </a:rPr>
              <a:t> </a:t>
            </a:r>
            <a:r>
              <a:rPr sz="2500" spc="145" dirty="0">
                <a:latin typeface="Calibri"/>
                <a:cs typeface="Calibri"/>
              </a:rPr>
              <a:t>LIEPS</a:t>
            </a:r>
            <a:r>
              <a:rPr sz="2500" spc="484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para</a:t>
            </a:r>
            <a:r>
              <a:rPr sz="2500" spc="49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2026</a:t>
            </a:r>
            <a:r>
              <a:rPr sz="2500" spc="49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refuerzan</a:t>
            </a:r>
            <a:r>
              <a:rPr sz="2500" spc="48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el</a:t>
            </a:r>
            <a:r>
              <a:rPr sz="2500" spc="48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carácter extrafiscal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del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impuesto,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con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un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enfoque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114" dirty="0">
                <a:latin typeface="Calibri"/>
                <a:cs typeface="Calibri"/>
              </a:rPr>
              <a:t>salud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pública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(tabaco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bebidas), </a:t>
            </a:r>
            <a:r>
              <a:rPr sz="2500" spc="75" dirty="0">
                <a:latin typeface="Calibri"/>
                <a:cs typeface="Calibri"/>
              </a:rPr>
              <a:t>equidad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105" dirty="0">
                <a:latin typeface="Calibri"/>
                <a:cs typeface="Calibri"/>
              </a:rPr>
              <a:t>fiscal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(edulcorantes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nuevos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productos),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control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externalidades </a:t>
            </a:r>
            <a:r>
              <a:rPr sz="2500" spc="125" dirty="0">
                <a:latin typeface="Calibri"/>
                <a:cs typeface="Calibri"/>
              </a:rPr>
              <a:t>sociales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(juegos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azar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 </a:t>
            </a:r>
            <a:r>
              <a:rPr sz="2500" spc="55" dirty="0">
                <a:latin typeface="Calibri"/>
                <a:cs typeface="Calibri"/>
              </a:rPr>
              <a:t>videojuegos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45" dirty="0">
                <a:latin typeface="Calibri"/>
                <a:cs typeface="Calibri"/>
              </a:rPr>
              <a:t>violentos).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170" dirty="0">
                <a:latin typeface="Calibri"/>
                <a:cs typeface="Calibri"/>
              </a:rPr>
              <a:t>La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80" dirty="0">
                <a:latin typeface="Calibri"/>
                <a:cs typeface="Calibri"/>
              </a:rPr>
              <a:t>exposición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75" dirty="0">
                <a:latin typeface="Calibri"/>
                <a:cs typeface="Calibri"/>
              </a:rPr>
              <a:t>de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motivos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110" dirty="0">
                <a:latin typeface="Calibri"/>
                <a:cs typeface="Calibri"/>
              </a:rPr>
              <a:t>se </a:t>
            </a:r>
            <a:r>
              <a:rPr sz="2500" spc="60" dirty="0">
                <a:latin typeface="Calibri"/>
                <a:cs typeface="Calibri"/>
              </a:rPr>
              <a:t>apoya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spc="60" dirty="0">
                <a:latin typeface="Calibri"/>
                <a:cs typeface="Calibri"/>
              </a:rPr>
              <a:t>en</a:t>
            </a:r>
            <a:r>
              <a:rPr sz="2500" spc="470" dirty="0">
                <a:latin typeface="Calibri"/>
                <a:cs typeface="Calibri"/>
              </a:rPr>
              <a:t>  </a:t>
            </a:r>
            <a:r>
              <a:rPr sz="2500" spc="85" dirty="0">
                <a:latin typeface="Calibri"/>
                <a:cs typeface="Calibri"/>
              </a:rPr>
              <a:t>datos</a:t>
            </a:r>
            <a:r>
              <a:rPr sz="2500" spc="480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de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spc="110" dirty="0">
                <a:latin typeface="Calibri"/>
                <a:cs typeface="Calibri"/>
              </a:rPr>
              <a:t>salud,</a:t>
            </a:r>
            <a:r>
              <a:rPr sz="2500" spc="484" dirty="0">
                <a:latin typeface="Calibri"/>
                <a:cs typeface="Calibri"/>
              </a:rPr>
              <a:t>  </a:t>
            </a:r>
            <a:r>
              <a:rPr sz="2500" spc="110" dirty="0">
                <a:latin typeface="Calibri"/>
                <a:cs typeface="Calibri"/>
              </a:rPr>
              <a:t>encuestas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spc="100" dirty="0">
                <a:latin typeface="Calibri"/>
                <a:cs typeface="Calibri"/>
              </a:rPr>
              <a:t>nacionales</a:t>
            </a:r>
            <a:r>
              <a:rPr sz="2500" spc="475" dirty="0">
                <a:latin typeface="Calibri"/>
                <a:cs typeface="Calibri"/>
              </a:rPr>
              <a:t>  </a:t>
            </a:r>
            <a:r>
              <a:rPr sz="2500" spc="70" dirty="0">
                <a:latin typeface="Calibri"/>
                <a:cs typeface="Calibri"/>
              </a:rPr>
              <a:t>(ENSANUT,</a:t>
            </a:r>
            <a:r>
              <a:rPr sz="2500" spc="480" dirty="0">
                <a:latin typeface="Calibri"/>
                <a:cs typeface="Calibri"/>
              </a:rPr>
              <a:t>  </a:t>
            </a:r>
            <a:r>
              <a:rPr sz="2500" spc="-10" dirty="0">
                <a:latin typeface="Calibri"/>
                <a:cs typeface="Calibri"/>
              </a:rPr>
              <a:t>GATS), </a:t>
            </a:r>
            <a:r>
              <a:rPr sz="2500" spc="75" dirty="0">
                <a:latin typeface="Calibri"/>
                <a:cs typeface="Calibri"/>
              </a:rPr>
              <a:t>organismos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internacionales</a:t>
            </a:r>
            <a:r>
              <a:rPr sz="2500" spc="425" dirty="0">
                <a:latin typeface="Calibri"/>
                <a:cs typeface="Calibri"/>
              </a:rPr>
              <a:t> </a:t>
            </a:r>
            <a:r>
              <a:rPr sz="2500" spc="55" dirty="0">
                <a:latin typeface="Calibri"/>
                <a:cs typeface="Calibri"/>
              </a:rPr>
              <a:t>(OMS,</a:t>
            </a:r>
            <a:r>
              <a:rPr sz="2500" spc="405" dirty="0">
                <a:latin typeface="Calibri"/>
                <a:cs typeface="Calibri"/>
              </a:rPr>
              <a:t> </a:t>
            </a:r>
            <a:r>
              <a:rPr sz="2500" spc="165" dirty="0">
                <a:latin typeface="Calibri"/>
                <a:cs typeface="Calibri"/>
              </a:rPr>
              <a:t>OCDE)</a:t>
            </a:r>
            <a:r>
              <a:rPr sz="2500" spc="409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y</a:t>
            </a:r>
            <a:r>
              <a:rPr sz="2500" spc="42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comparativos</a:t>
            </a:r>
            <a:r>
              <a:rPr sz="2500" spc="41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de</a:t>
            </a:r>
            <a:r>
              <a:rPr sz="2500" spc="415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política</a:t>
            </a:r>
            <a:r>
              <a:rPr sz="2500" spc="415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fiscal </a:t>
            </a:r>
            <a:r>
              <a:rPr sz="2500" spc="50" dirty="0">
                <a:latin typeface="Calibri"/>
                <a:cs typeface="Calibri"/>
              </a:rPr>
              <a:t>internacional.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81705" y="-83312"/>
            <a:ext cx="6838315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685" marR="5080" indent="-642620">
              <a:lnSpc>
                <a:spcPct val="137800"/>
              </a:lnSpc>
              <a:spcBef>
                <a:spcPts val="100"/>
              </a:spcBef>
            </a:pPr>
            <a:r>
              <a:rPr sz="2400" b="1" spc="70" dirty="0">
                <a:latin typeface="Calibri"/>
                <a:cs typeface="Calibri"/>
              </a:rPr>
              <a:t>INICIATIVA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185" dirty="0">
                <a:latin typeface="Calibri"/>
                <a:cs typeface="Calibri"/>
              </a:rPr>
              <a:t>DE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20" dirty="0">
                <a:latin typeface="Calibri"/>
                <a:cs typeface="Calibri"/>
              </a:rPr>
              <a:t>REFORMAS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35" dirty="0">
                <a:latin typeface="Calibri"/>
                <a:cs typeface="Calibri"/>
              </a:rPr>
              <a:t>LA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180" dirty="0">
                <a:latin typeface="Calibri"/>
                <a:cs typeface="Calibri"/>
              </a:rPr>
              <a:t>LEY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195" dirty="0">
                <a:latin typeface="Calibri"/>
                <a:cs typeface="Calibri"/>
              </a:rPr>
              <a:t>DEL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175" dirty="0">
                <a:latin typeface="Calibri"/>
                <a:cs typeface="Calibri"/>
              </a:rPr>
              <a:t>IEPS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spc="35" dirty="0">
                <a:latin typeface="Calibri"/>
                <a:cs typeface="Calibri"/>
              </a:rPr>
              <a:t>2026 </a:t>
            </a:r>
            <a:r>
              <a:rPr sz="2400" b="1" spc="145" dirty="0">
                <a:solidFill>
                  <a:srgbClr val="375F92"/>
                </a:solidFill>
                <a:latin typeface="Calibri"/>
                <a:cs typeface="Calibri"/>
              </a:rPr>
              <a:t>MODIFICACIONES</a:t>
            </a:r>
            <a:r>
              <a:rPr sz="2400" b="1" spc="-1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75F92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75F92"/>
                </a:solidFill>
                <a:latin typeface="Calibri"/>
                <a:cs typeface="Calibri"/>
              </a:rPr>
              <a:t>LA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0" dirty="0">
                <a:solidFill>
                  <a:srgbClr val="375F92"/>
                </a:solidFill>
                <a:latin typeface="Calibri"/>
                <a:cs typeface="Calibri"/>
              </a:rPr>
              <a:t>LEY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DEL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75" dirty="0">
                <a:solidFill>
                  <a:srgbClr val="375F92"/>
                </a:solidFill>
                <a:latin typeface="Calibri"/>
                <a:cs typeface="Calibri"/>
              </a:rPr>
              <a:t>IESP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3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375F92"/>
                </a:solidFill>
              </a:rPr>
              <a:t>¡¡¡</a:t>
            </a:r>
            <a:r>
              <a:rPr sz="3400" spc="-85" dirty="0">
                <a:solidFill>
                  <a:srgbClr val="375F92"/>
                </a:solidFill>
              </a:rPr>
              <a:t> </a:t>
            </a:r>
            <a:r>
              <a:rPr sz="3400" dirty="0">
                <a:solidFill>
                  <a:srgbClr val="375F92"/>
                </a:solidFill>
              </a:rPr>
              <a:t>GRACIAS</a:t>
            </a:r>
            <a:r>
              <a:rPr sz="3400" spc="-65" dirty="0">
                <a:solidFill>
                  <a:srgbClr val="375F92"/>
                </a:solidFill>
              </a:rPr>
              <a:t> </a:t>
            </a:r>
            <a:r>
              <a:rPr sz="3400" dirty="0">
                <a:solidFill>
                  <a:srgbClr val="375F92"/>
                </a:solidFill>
              </a:rPr>
              <a:t>POR</a:t>
            </a:r>
            <a:r>
              <a:rPr sz="3400" spc="-95" dirty="0">
                <a:solidFill>
                  <a:srgbClr val="375F92"/>
                </a:solidFill>
              </a:rPr>
              <a:t> </a:t>
            </a:r>
            <a:r>
              <a:rPr sz="3400" dirty="0">
                <a:solidFill>
                  <a:srgbClr val="375F92"/>
                </a:solidFill>
              </a:rPr>
              <a:t>SU</a:t>
            </a:r>
            <a:r>
              <a:rPr sz="3400" spc="-85" dirty="0">
                <a:solidFill>
                  <a:srgbClr val="375F92"/>
                </a:solidFill>
              </a:rPr>
              <a:t> </a:t>
            </a:r>
            <a:r>
              <a:rPr sz="3400" spc="-35" dirty="0">
                <a:solidFill>
                  <a:srgbClr val="375F92"/>
                </a:solidFill>
              </a:rPr>
              <a:t>ATENCION</a:t>
            </a:r>
            <a:r>
              <a:rPr sz="3400" spc="-65" dirty="0">
                <a:solidFill>
                  <a:srgbClr val="375F92"/>
                </a:solidFill>
              </a:rPr>
              <a:t> </a:t>
            </a:r>
            <a:r>
              <a:rPr sz="3400" spc="-25" dirty="0">
                <a:solidFill>
                  <a:srgbClr val="375F92"/>
                </a:solidFill>
              </a:rPr>
              <a:t>!!!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240"/>
              </a:lnSpc>
            </a:pPr>
            <a:r>
              <a:rPr lang="es-MX" spc="-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294877"/>
            <a:ext cx="10643870" cy="106489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200" b="1" spc="80" dirty="0">
                <a:latin typeface="Calibri"/>
                <a:cs typeface="Calibri"/>
              </a:rPr>
              <a:t>Artículo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40" dirty="0">
                <a:latin typeface="Calibri"/>
                <a:cs typeface="Calibri"/>
              </a:rPr>
              <a:t>1°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10"/>
              </a:lnSpc>
              <a:spcBef>
                <a:spcPts val="265"/>
              </a:spcBef>
            </a:pPr>
            <a:r>
              <a:rPr sz="2200" dirty="0">
                <a:latin typeface="Calibri"/>
                <a:cs typeface="Calibri"/>
              </a:rPr>
              <a:t>Total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14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ingresos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rubros;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proyecta</a:t>
            </a:r>
            <a:r>
              <a:rPr sz="2200" spc="150" dirty="0">
                <a:latin typeface="Calibri"/>
                <a:cs typeface="Calibri"/>
              </a:rPr>
              <a:t> </a:t>
            </a:r>
            <a:r>
              <a:rPr sz="2200" spc="130" dirty="0">
                <a:latin typeface="Calibri"/>
                <a:cs typeface="Calibri"/>
              </a:rPr>
              <a:t>RFP</a:t>
            </a:r>
            <a:r>
              <a:rPr sz="2200" spc="1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por</a:t>
            </a:r>
            <a:r>
              <a:rPr sz="2200" spc="15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5.339</a:t>
            </a:r>
            <a:r>
              <a:rPr sz="2200" spc="14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billones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1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prevé</a:t>
            </a:r>
            <a:r>
              <a:rPr sz="2200" spc="14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ingresos</a:t>
            </a:r>
            <a:r>
              <a:rPr sz="2200" spc="16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en</a:t>
            </a:r>
            <a:r>
              <a:rPr sz="2200" spc="165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especie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10"/>
              </a:lnSpc>
            </a:pPr>
            <a:r>
              <a:rPr sz="2200" dirty="0">
                <a:latin typeface="Calibri"/>
                <a:cs typeface="Calibri"/>
              </a:rPr>
              <a:t>por </a:t>
            </a:r>
            <a:r>
              <a:rPr sz="2200" spc="55" dirty="0">
                <a:latin typeface="Calibri"/>
                <a:cs typeface="Calibri"/>
              </a:rPr>
              <a:t>$500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40" dirty="0">
                <a:latin typeface="Calibri"/>
                <a:cs typeface="Calibri"/>
              </a:rPr>
              <a:t>mdp.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87450" y="2766953"/>
          <a:ext cx="8366124" cy="1077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6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30">
                <a:tc>
                  <a:txBody>
                    <a:bodyPr/>
                    <a:lstStyle/>
                    <a:p>
                      <a:pPr marL="31750">
                        <a:lnSpc>
                          <a:spcPts val="2500"/>
                        </a:lnSpc>
                      </a:pPr>
                      <a:r>
                        <a:rPr sz="2200" b="1" spc="110" dirty="0">
                          <a:latin typeface="Calibri"/>
                          <a:cs typeface="Calibri"/>
                        </a:rPr>
                        <a:t>Diferencias</a:t>
                      </a:r>
                      <a:r>
                        <a:rPr sz="2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130" dirty="0">
                          <a:latin typeface="Calibri"/>
                          <a:cs typeface="Calibri"/>
                        </a:rPr>
                        <a:t>claves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31750">
                        <a:lnSpc>
                          <a:spcPts val="2615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IVA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50" dirty="0">
                          <a:latin typeface="Calibri"/>
                          <a:cs typeface="Calibri"/>
                        </a:rPr>
                        <a:t>2025:</a:t>
                      </a:r>
                      <a:r>
                        <a:rPr sz="2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1,463,279.9;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1965">
                        <a:lnSpc>
                          <a:spcPts val="2615"/>
                        </a:lnSpc>
                      </a:pPr>
                      <a:r>
                        <a:rPr sz="2200" spc="50" dirty="0">
                          <a:latin typeface="Calibri"/>
                          <a:cs typeface="Calibri"/>
                        </a:rPr>
                        <a:t>2026: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1,589,069.0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2615"/>
                        </a:lnSpc>
                      </a:pPr>
                      <a:r>
                        <a:rPr sz="2200" spc="-730" dirty="0">
                          <a:latin typeface="Calibri"/>
                          <a:cs typeface="Calibri"/>
                        </a:rPr>
                        <a:t>→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15"/>
                        </a:lnSpc>
                      </a:pPr>
                      <a:r>
                        <a:rPr sz="2200" spc="75" dirty="0">
                          <a:latin typeface="Calibri"/>
                          <a:cs typeface="Calibri"/>
                        </a:rPr>
                        <a:t>+8.60%.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31750">
                        <a:lnSpc>
                          <a:spcPts val="2615"/>
                        </a:lnSpc>
                      </a:pPr>
                      <a:r>
                        <a:rPr sz="2200" spc="125" dirty="0">
                          <a:latin typeface="Calibri"/>
                          <a:cs typeface="Calibri"/>
                        </a:rPr>
                        <a:t>IEPS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50" dirty="0">
                          <a:latin typeface="Calibri"/>
                          <a:cs typeface="Calibri"/>
                        </a:rPr>
                        <a:t>2025: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713,844.0;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1965">
                        <a:lnSpc>
                          <a:spcPts val="2615"/>
                        </a:lnSpc>
                      </a:pPr>
                      <a:r>
                        <a:rPr sz="2200" spc="50" dirty="0">
                          <a:latin typeface="Calibri"/>
                          <a:cs typeface="Calibri"/>
                        </a:rPr>
                        <a:t>2026: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761,501.9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2615"/>
                        </a:lnSpc>
                      </a:pPr>
                      <a:r>
                        <a:rPr sz="2200" spc="-730" dirty="0">
                          <a:latin typeface="Calibri"/>
                          <a:cs typeface="Calibri"/>
                        </a:rPr>
                        <a:t>→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15"/>
                        </a:lnSpc>
                      </a:pPr>
                      <a:r>
                        <a:rPr sz="2200" spc="75" dirty="0">
                          <a:latin typeface="Calibri"/>
                          <a:cs typeface="Calibri"/>
                        </a:rPr>
                        <a:t>+6.68%.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87450" y="4242439"/>
          <a:ext cx="9596119" cy="1815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92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4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9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3265">
                <a:tc>
                  <a:txBody>
                    <a:bodyPr/>
                    <a:lstStyle/>
                    <a:p>
                      <a:pPr marL="31750">
                        <a:lnSpc>
                          <a:spcPts val="2500"/>
                        </a:lnSpc>
                      </a:pPr>
                      <a:r>
                        <a:rPr sz="2200" b="1" spc="155" dirty="0">
                          <a:latin typeface="Calibri"/>
                          <a:cs typeface="Calibri"/>
                        </a:rPr>
                        <a:t>Cambios</a:t>
                      </a:r>
                      <a:r>
                        <a:rPr sz="2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60" dirty="0">
                          <a:latin typeface="Calibri"/>
                          <a:cs typeface="Calibri"/>
                        </a:rPr>
                        <a:t>dentro</a:t>
                      </a:r>
                      <a:r>
                        <a:rPr sz="2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1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2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135" dirty="0">
                          <a:latin typeface="Calibri"/>
                          <a:cs typeface="Calibri"/>
                        </a:rPr>
                        <a:t>IEPS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374015" indent="-342265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Wingdings"/>
                        <a:buChar char=""/>
                        <a:tabLst>
                          <a:tab pos="374015" algn="l"/>
                        </a:tabLst>
                      </a:pPr>
                      <a:r>
                        <a:rPr sz="2200" spc="95" dirty="0">
                          <a:latin typeface="Calibri"/>
                          <a:cs typeface="Calibri"/>
                        </a:rPr>
                        <a:t>Bebidas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75" dirty="0">
                          <a:latin typeface="Calibri"/>
                          <a:cs typeface="Calibri"/>
                        </a:rPr>
                        <a:t>saborizadas: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326390">
                        <a:lnSpc>
                          <a:spcPct val="100000"/>
                        </a:lnSpc>
                      </a:pPr>
                      <a:r>
                        <a:rPr sz="2200" spc="55" dirty="0">
                          <a:latin typeface="Calibri"/>
                          <a:cs typeface="Calibri"/>
                        </a:rPr>
                        <a:t>43,330.6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680" dirty="0">
                          <a:latin typeface="Calibri"/>
                          <a:cs typeface="Calibri"/>
                        </a:rPr>
                        <a:t>→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75,290.0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98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175895">
                        <a:lnSpc>
                          <a:spcPct val="100000"/>
                        </a:lnSpc>
                      </a:pPr>
                      <a:r>
                        <a:rPr sz="2200" spc="50" dirty="0">
                          <a:latin typeface="Calibri"/>
                          <a:cs typeface="Calibri"/>
                        </a:rPr>
                        <a:t>(+73.76%)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98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L="374015" indent="-342265">
                        <a:lnSpc>
                          <a:spcPts val="2615"/>
                        </a:lnSpc>
                        <a:buFont typeface="Wingdings"/>
                        <a:buChar char=""/>
                        <a:tabLst>
                          <a:tab pos="374015" algn="l"/>
                        </a:tabLst>
                      </a:pPr>
                      <a:r>
                        <a:rPr sz="2200" spc="60" dirty="0">
                          <a:latin typeface="Calibri"/>
                          <a:cs typeface="Calibri"/>
                        </a:rPr>
                        <a:t>Juegos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1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90" dirty="0">
                          <a:latin typeface="Calibri"/>
                          <a:cs typeface="Calibri"/>
                        </a:rPr>
                        <a:t>apuestas</a:t>
                      </a:r>
                      <a:r>
                        <a:rPr sz="2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sorteos: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ts val="2615"/>
                        </a:lnSpc>
                      </a:pPr>
                      <a:r>
                        <a:rPr sz="2200" spc="60" dirty="0">
                          <a:latin typeface="Calibri"/>
                          <a:cs typeface="Calibri"/>
                        </a:rPr>
                        <a:t>3,704.6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680" dirty="0">
                          <a:latin typeface="Calibri"/>
                          <a:cs typeface="Calibri"/>
                        </a:rPr>
                        <a:t>→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50" dirty="0">
                          <a:latin typeface="Calibri"/>
                          <a:cs typeface="Calibri"/>
                        </a:rPr>
                        <a:t>5,024.7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2615"/>
                        </a:lnSpc>
                      </a:pPr>
                      <a:r>
                        <a:rPr sz="2200" spc="50" dirty="0">
                          <a:latin typeface="Calibri"/>
                          <a:cs typeface="Calibri"/>
                        </a:rPr>
                        <a:t>(+35.63%).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265">
                <a:tc>
                  <a:txBody>
                    <a:bodyPr/>
                    <a:lstStyle/>
                    <a:p>
                      <a:pPr marL="374015" indent="-342265">
                        <a:lnSpc>
                          <a:spcPts val="2615"/>
                        </a:lnSpc>
                        <a:buFont typeface="Wingdings"/>
                        <a:buChar char=""/>
                        <a:tabLst>
                          <a:tab pos="374015" algn="l"/>
                        </a:tabLst>
                      </a:pPr>
                      <a:r>
                        <a:rPr sz="2200" spc="95" dirty="0">
                          <a:latin typeface="Calibri"/>
                          <a:cs typeface="Calibri"/>
                        </a:rPr>
                        <a:t>Combustibles</a:t>
                      </a:r>
                      <a:r>
                        <a:rPr sz="2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60" dirty="0">
                          <a:latin typeface="Calibri"/>
                          <a:cs typeface="Calibri"/>
                        </a:rPr>
                        <a:t>fósiles: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374015" indent="-342265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Wingdings"/>
                        <a:buChar char=""/>
                        <a:tabLst>
                          <a:tab pos="374015" algn="l"/>
                        </a:tabLst>
                      </a:pPr>
                      <a:r>
                        <a:rPr sz="2200" spc="75" dirty="0">
                          <a:latin typeface="Calibri"/>
                          <a:cs typeface="Calibri"/>
                        </a:rPr>
                        <a:t>NUEVO:</a:t>
                      </a:r>
                      <a:r>
                        <a:rPr sz="22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50" dirty="0">
                          <a:latin typeface="Calibri"/>
                          <a:cs typeface="Calibri"/>
                        </a:rPr>
                        <a:t>“Videojuegos</a:t>
                      </a:r>
                      <a:r>
                        <a:rPr sz="2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1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violencia”: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ts val="2615"/>
                        </a:lnSpc>
                      </a:pPr>
                      <a:r>
                        <a:rPr sz="2200" spc="55" dirty="0">
                          <a:latin typeface="Calibri"/>
                          <a:cs typeface="Calibri"/>
                        </a:rPr>
                        <a:t>11,396.9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680" dirty="0">
                          <a:latin typeface="Calibri"/>
                          <a:cs typeface="Calibri"/>
                        </a:rPr>
                        <a:t>→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10,517.7</a:t>
                      </a:r>
                      <a:endParaRPr sz="2200">
                        <a:latin typeface="Calibri"/>
                        <a:cs typeface="Calibri"/>
                      </a:endParaRPr>
                    </a:p>
                    <a:p>
                      <a:pPr marL="3263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200" spc="60" dirty="0">
                          <a:latin typeface="Calibri"/>
                          <a:cs typeface="Calibri"/>
                        </a:rPr>
                        <a:t>0.0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680" dirty="0">
                          <a:latin typeface="Calibri"/>
                          <a:cs typeface="Calibri"/>
                        </a:rPr>
                        <a:t>→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45" dirty="0">
                          <a:latin typeface="Calibri"/>
                          <a:cs typeface="Calibri"/>
                        </a:rPr>
                        <a:t>183.0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2615"/>
                        </a:lnSpc>
                      </a:pPr>
                      <a:r>
                        <a:rPr sz="2200" spc="50" dirty="0">
                          <a:latin typeface="Calibri"/>
                          <a:cs typeface="Calibri"/>
                        </a:rPr>
                        <a:t>(−7.71%).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49345" y="-48260"/>
            <a:ext cx="6503670" cy="96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marR="5080" indent="-363220">
              <a:lnSpc>
                <a:spcPct val="1282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 </a:t>
            </a:r>
            <a:r>
              <a:rPr sz="2400" spc="180" dirty="0">
                <a:solidFill>
                  <a:srgbClr val="375F92"/>
                </a:solidFill>
              </a:rPr>
              <a:t>LEY</a:t>
            </a:r>
            <a:r>
              <a:rPr sz="2400" spc="-55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DE</a:t>
            </a:r>
            <a:r>
              <a:rPr sz="2400" spc="-40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INGRESOS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DE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35" dirty="0">
                <a:solidFill>
                  <a:srgbClr val="375F92"/>
                </a:solidFill>
              </a:rPr>
              <a:t>LA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65" dirty="0">
                <a:solidFill>
                  <a:srgbClr val="375F92"/>
                </a:solidFill>
              </a:rPr>
              <a:t>FEDERACIÓN</a:t>
            </a:r>
            <a:r>
              <a:rPr sz="2400" spc="-80" dirty="0">
                <a:solidFill>
                  <a:srgbClr val="375F92"/>
                </a:solidFill>
              </a:rPr>
              <a:t> </a:t>
            </a:r>
            <a:r>
              <a:rPr sz="2400" spc="40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364258"/>
            <a:ext cx="2759710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17320">
              <a:lnSpc>
                <a:spcPct val="120100"/>
              </a:lnSpc>
              <a:spcBef>
                <a:spcPts val="100"/>
              </a:spcBef>
            </a:pPr>
            <a:r>
              <a:rPr sz="2200" b="1" spc="80" dirty="0">
                <a:latin typeface="Calibri"/>
                <a:cs typeface="Calibri"/>
              </a:rPr>
              <a:t>Artículo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40" dirty="0">
                <a:latin typeface="Calibri"/>
                <a:cs typeface="Calibri"/>
              </a:rPr>
              <a:t>1° </a:t>
            </a:r>
            <a:r>
              <a:rPr sz="2200" b="1" spc="85" dirty="0">
                <a:latin typeface="Calibri"/>
                <a:cs typeface="Calibri"/>
              </a:rPr>
              <a:t>ISAN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5" dirty="0">
                <a:latin typeface="Calibri"/>
                <a:cs typeface="Calibri"/>
              </a:rPr>
              <a:t>20,301.9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680" dirty="0">
                <a:latin typeface="Calibri"/>
                <a:cs typeface="Calibri"/>
              </a:rPr>
              <a:t>→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20,161.8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864353" y="2237358"/>
            <a:ext cx="1177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55" dirty="0">
                <a:latin typeface="Calibri"/>
                <a:cs typeface="Calibri"/>
              </a:rPr>
              <a:t>(−0.69%).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22589" y="3444621"/>
            <a:ext cx="13258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50" dirty="0">
                <a:latin typeface="Calibri"/>
                <a:cs typeface="Calibri"/>
              </a:rPr>
              <a:t>(+67.84%).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6500" y="2974111"/>
            <a:ext cx="6910070" cy="203771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2200" b="1" spc="95" dirty="0">
                <a:latin typeface="Calibri"/>
                <a:cs typeface="Calibri"/>
              </a:rPr>
              <a:t>IMPUESTOS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95" dirty="0">
                <a:latin typeface="Calibri"/>
                <a:cs typeface="Calibri"/>
              </a:rPr>
              <a:t>AL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spc="150" dirty="0">
                <a:latin typeface="Calibri"/>
                <a:cs typeface="Calibri"/>
              </a:rPr>
              <a:t>COMERCIO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100" dirty="0">
                <a:latin typeface="Calibri"/>
                <a:cs typeface="Calibri"/>
              </a:rPr>
              <a:t>EXTERIOR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75" dirty="0">
                <a:latin typeface="Calibri"/>
                <a:cs typeface="Calibri"/>
              </a:rPr>
              <a:t>Impuestos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al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85" dirty="0">
                <a:latin typeface="Calibri"/>
                <a:cs typeface="Calibri"/>
              </a:rPr>
              <a:t>Comercio</a:t>
            </a:r>
            <a:r>
              <a:rPr sz="2200" dirty="0">
                <a:latin typeface="Calibri"/>
                <a:cs typeface="Calibri"/>
              </a:rPr>
              <a:t> Exterior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151,789.7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680" dirty="0">
                <a:latin typeface="Calibri"/>
                <a:cs typeface="Calibri"/>
              </a:rPr>
              <a:t>→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254,756.8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0"/>
              </a:spcBef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b="1" spc="180" dirty="0">
                <a:latin typeface="Calibri"/>
                <a:cs typeface="Calibri"/>
              </a:rPr>
              <a:t>ACCESORIOS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165" dirty="0">
                <a:latin typeface="Calibri"/>
                <a:cs typeface="Calibri"/>
              </a:rPr>
              <a:t>DE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spc="90" dirty="0">
                <a:latin typeface="Calibri"/>
                <a:cs typeface="Calibri"/>
              </a:rPr>
              <a:t>IMPUESTOS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  <a:tab pos="3670300" algn="l"/>
              </a:tabLst>
            </a:pPr>
            <a:r>
              <a:rPr sz="2200" spc="55" dirty="0">
                <a:latin typeface="Calibri"/>
                <a:cs typeface="Calibri"/>
              </a:rPr>
              <a:t>81,497.4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680" dirty="0">
                <a:latin typeface="Calibri"/>
                <a:cs typeface="Calibri"/>
              </a:rPr>
              <a:t>→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135,769.4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(+66.59%).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149345" y="-83312"/>
            <a:ext cx="6503670" cy="1033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marR="5080" indent="-363220">
              <a:lnSpc>
                <a:spcPct val="1378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 </a:t>
            </a:r>
            <a:r>
              <a:rPr sz="2400" spc="180" dirty="0">
                <a:solidFill>
                  <a:srgbClr val="375F92"/>
                </a:solidFill>
              </a:rPr>
              <a:t>LEY</a:t>
            </a:r>
            <a:r>
              <a:rPr sz="2400" spc="-55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DE</a:t>
            </a:r>
            <a:r>
              <a:rPr sz="2400" spc="-40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INGRESOS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85" dirty="0">
                <a:solidFill>
                  <a:srgbClr val="375F92"/>
                </a:solidFill>
              </a:rPr>
              <a:t>DE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135" dirty="0">
                <a:solidFill>
                  <a:srgbClr val="375F92"/>
                </a:solidFill>
              </a:rPr>
              <a:t>LA</a:t>
            </a:r>
            <a:r>
              <a:rPr sz="2400" spc="-50" dirty="0">
                <a:solidFill>
                  <a:srgbClr val="375F92"/>
                </a:solidFill>
              </a:rPr>
              <a:t> </a:t>
            </a:r>
            <a:r>
              <a:rPr sz="2400" spc="165" dirty="0">
                <a:solidFill>
                  <a:srgbClr val="375F92"/>
                </a:solidFill>
              </a:rPr>
              <a:t>FEDERACIÓN</a:t>
            </a:r>
            <a:r>
              <a:rPr sz="2400" spc="-45" dirty="0">
                <a:solidFill>
                  <a:srgbClr val="375F92"/>
                </a:solidFill>
              </a:rPr>
              <a:t> </a:t>
            </a:r>
            <a:r>
              <a:rPr sz="2400" spc="40" dirty="0">
                <a:solidFill>
                  <a:srgbClr val="375F92"/>
                </a:solidFill>
              </a:rPr>
              <a:t>2026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59053"/>
            <a:ext cx="10645775" cy="5057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60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4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2400">
              <a:latin typeface="Calibri"/>
              <a:cs typeface="Calibri"/>
            </a:endParaRPr>
          </a:p>
          <a:p>
            <a:pPr marL="12700" marR="9163050">
              <a:lnSpc>
                <a:spcPct val="120100"/>
              </a:lnSpc>
            </a:pPr>
            <a:r>
              <a:rPr sz="2200" b="1" spc="80" dirty="0">
                <a:latin typeface="Calibri"/>
                <a:cs typeface="Calibri"/>
              </a:rPr>
              <a:t>Artículo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40" dirty="0">
                <a:latin typeface="Calibri"/>
                <a:cs typeface="Calibri"/>
              </a:rPr>
              <a:t>1° </a:t>
            </a:r>
            <a:r>
              <a:rPr sz="2200" b="1" spc="185" dirty="0">
                <a:latin typeface="Calibri"/>
                <a:cs typeface="Calibri"/>
              </a:rPr>
              <a:t>DERECHOS</a:t>
            </a:r>
            <a:endParaRPr sz="2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5600" algn="l"/>
                <a:tab pos="1104900" algn="l"/>
                <a:tab pos="2095500" algn="l"/>
                <a:tab pos="3270885" algn="l"/>
                <a:tab pos="3827145" algn="l"/>
                <a:tab pos="6621145" algn="l"/>
                <a:tab pos="7080250" algn="l"/>
                <a:tab pos="8041640" algn="l"/>
                <a:tab pos="8322309" algn="l"/>
                <a:tab pos="8879840" algn="l"/>
                <a:tab pos="10321925" algn="l"/>
              </a:tabLst>
            </a:pPr>
            <a:r>
              <a:rPr sz="2200" spc="35" dirty="0">
                <a:latin typeface="Calibri"/>
                <a:cs typeface="Calibri"/>
              </a:rPr>
              <a:t>2025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5" dirty="0">
                <a:latin typeface="Calibri"/>
                <a:cs typeface="Calibri"/>
              </a:rPr>
              <a:t>detalla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5" dirty="0">
                <a:latin typeface="Calibri"/>
                <a:cs typeface="Calibri"/>
              </a:rPr>
              <a:t>ingresos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25" dirty="0">
                <a:latin typeface="Calibri"/>
                <a:cs typeface="Calibri"/>
              </a:rPr>
              <a:t>por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10" dirty="0">
                <a:latin typeface="Calibri"/>
                <a:cs typeface="Calibri"/>
              </a:rPr>
              <a:t>uso/aprovechamiento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de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65" dirty="0">
                <a:latin typeface="Calibri"/>
                <a:cs typeface="Calibri"/>
              </a:rPr>
              <a:t>bienes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0" dirty="0">
                <a:latin typeface="Calibri"/>
                <a:cs typeface="Calibri"/>
              </a:rPr>
              <a:t>y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25" dirty="0">
                <a:latin typeface="Calibri"/>
                <a:cs typeface="Calibri"/>
              </a:rPr>
              <a:t>por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5" dirty="0">
                <a:latin typeface="Calibri"/>
                <a:cs typeface="Calibri"/>
              </a:rPr>
              <a:t>prestación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65" dirty="0">
                <a:latin typeface="Calibri"/>
                <a:cs typeface="Calibri"/>
              </a:rPr>
              <a:t>de </a:t>
            </a:r>
            <a:r>
              <a:rPr sz="2200" spc="80" dirty="0">
                <a:latin typeface="Calibri"/>
                <a:cs typeface="Calibri"/>
              </a:rPr>
              <a:t>servicios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(Secretarías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95" dirty="0">
                <a:latin typeface="Calibri"/>
                <a:cs typeface="Calibri"/>
              </a:rPr>
              <a:t>como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Economía, </a:t>
            </a:r>
            <a:r>
              <a:rPr sz="2200" spc="10" dirty="0">
                <a:latin typeface="Calibri"/>
                <a:cs typeface="Calibri"/>
              </a:rPr>
              <a:t>Infraestructura,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SEMARNAT,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IFT,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etc.).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25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5" dirty="0">
                <a:latin typeface="Calibri"/>
                <a:cs typeface="Calibri"/>
              </a:rPr>
              <a:t>2026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85" dirty="0">
                <a:latin typeface="Calibri"/>
                <a:cs typeface="Calibri"/>
              </a:rPr>
              <a:t>actualiza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montos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distribuciones;</a:t>
            </a:r>
            <a:r>
              <a:rPr sz="2200" dirty="0">
                <a:latin typeface="Calibri"/>
                <a:cs typeface="Calibri"/>
              </a:rPr>
              <a:t> total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157,081.7.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b="1" spc="135" dirty="0">
                <a:latin typeface="Calibri"/>
                <a:cs typeface="Calibri"/>
              </a:rPr>
              <a:t>PRODUCTOS</a:t>
            </a:r>
            <a:endParaRPr sz="2200">
              <a:latin typeface="Calibri"/>
              <a:cs typeface="Calibri"/>
            </a:endParaRPr>
          </a:p>
          <a:p>
            <a:pPr marL="355600" marR="7620" indent="-342900">
              <a:lnSpc>
                <a:spcPct val="100000"/>
              </a:lnSpc>
              <a:spcBef>
                <a:spcPts val="525"/>
              </a:spcBef>
              <a:buFont typeface="Wingdings"/>
              <a:buChar char=""/>
              <a:tabLst>
                <a:tab pos="355600" algn="l"/>
                <a:tab pos="1185545" algn="l"/>
                <a:tab pos="2473960" algn="l"/>
                <a:tab pos="3081655" algn="l"/>
                <a:tab pos="5153660" algn="l"/>
                <a:tab pos="5612130" algn="l"/>
                <a:tab pos="6883400" algn="l"/>
                <a:tab pos="7343775" algn="l"/>
                <a:tab pos="8449945" algn="l"/>
                <a:tab pos="9591675" algn="l"/>
                <a:tab pos="9873615" algn="l"/>
              </a:tabLst>
            </a:pPr>
            <a:r>
              <a:rPr sz="2200" spc="40" dirty="0">
                <a:latin typeface="Calibri"/>
                <a:cs typeface="Calibri"/>
              </a:rPr>
              <a:t>2025: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13,707.1,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75" dirty="0">
                <a:latin typeface="Calibri"/>
                <a:cs typeface="Calibri"/>
              </a:rPr>
              <a:t>con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5" dirty="0">
                <a:latin typeface="Calibri"/>
                <a:cs typeface="Calibri"/>
              </a:rPr>
              <a:t>preponderancia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de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intereses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de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45" dirty="0">
                <a:latin typeface="Calibri"/>
                <a:cs typeface="Calibri"/>
              </a:rPr>
              <a:t>valores,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50" dirty="0">
                <a:latin typeface="Calibri"/>
                <a:cs typeface="Calibri"/>
              </a:rPr>
              <a:t>créditos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-50" dirty="0">
                <a:latin typeface="Calibri"/>
                <a:cs typeface="Calibri"/>
              </a:rPr>
              <a:t>y</a:t>
            </a:r>
            <a:r>
              <a:rPr sz="2200" dirty="0">
                <a:latin typeface="Calibri"/>
                <a:cs typeface="Calibri"/>
              </a:rPr>
              <a:t>	</a:t>
            </a:r>
            <a:r>
              <a:rPr sz="2200" spc="75" dirty="0">
                <a:latin typeface="Calibri"/>
                <a:cs typeface="Calibri"/>
              </a:rPr>
              <a:t>bonos </a:t>
            </a:r>
            <a:r>
              <a:rPr sz="2200" spc="35" dirty="0">
                <a:latin typeface="Calibri"/>
                <a:cs typeface="Calibri"/>
              </a:rPr>
              <a:t>(10,192.9).</a:t>
            </a:r>
            <a:endParaRPr sz="2200">
              <a:latin typeface="Calibri"/>
              <a:cs typeface="Calibri"/>
            </a:endParaRPr>
          </a:p>
          <a:p>
            <a:pPr marL="355600" marR="9525" indent="-342900">
              <a:lnSpc>
                <a:spcPct val="100000"/>
              </a:lnSpc>
              <a:spcBef>
                <a:spcPts val="535"/>
              </a:spcBef>
              <a:buFont typeface="Wingdings"/>
              <a:buChar char=""/>
              <a:tabLst>
                <a:tab pos="355600" algn="l"/>
              </a:tabLst>
            </a:pPr>
            <a:r>
              <a:rPr sz="2200" spc="50" dirty="0">
                <a:latin typeface="Calibri"/>
                <a:cs typeface="Calibri"/>
              </a:rPr>
              <a:t>2026:</a:t>
            </a:r>
            <a:r>
              <a:rPr sz="2200" spc="30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16,488.3;</a:t>
            </a:r>
            <a:r>
              <a:rPr sz="2200" spc="305" dirty="0">
                <a:latin typeface="Calibri"/>
                <a:cs typeface="Calibri"/>
              </a:rPr>
              <a:t> </a:t>
            </a:r>
            <a:r>
              <a:rPr sz="2200" spc="105" dirty="0">
                <a:latin typeface="Calibri"/>
                <a:cs typeface="Calibri"/>
              </a:rPr>
              <a:t>destaca</a:t>
            </a:r>
            <a:r>
              <a:rPr sz="2200" spc="320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intereses</a:t>
            </a:r>
            <a:r>
              <a:rPr sz="2200" spc="32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de</a:t>
            </a:r>
            <a:r>
              <a:rPr sz="2200" spc="31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valores,</a:t>
            </a:r>
            <a:r>
              <a:rPr sz="2200" spc="32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créditos</a:t>
            </a:r>
            <a:r>
              <a:rPr sz="2200" spc="3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30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bonos</a:t>
            </a:r>
            <a:r>
              <a:rPr sz="2200" spc="3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(11,736.9)</a:t>
            </a:r>
            <a:r>
              <a:rPr sz="2200" spc="3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</a:t>
            </a:r>
            <a:r>
              <a:rPr sz="2200" spc="3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Lotería </a:t>
            </a:r>
            <a:r>
              <a:rPr sz="2200" spc="90" dirty="0">
                <a:latin typeface="Calibri"/>
                <a:cs typeface="Calibri"/>
              </a:rPr>
              <a:t>Nacional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(600.0).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345" y="54990"/>
            <a:ext cx="6503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559053"/>
            <a:ext cx="9375775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8890">
              <a:lnSpc>
                <a:spcPct val="100000"/>
              </a:lnSpc>
              <a:spcBef>
                <a:spcPts val="100"/>
              </a:spcBef>
            </a:pP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LIF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375F92"/>
                </a:solidFill>
                <a:latin typeface="Calibri"/>
                <a:cs typeface="Calibri"/>
              </a:rPr>
              <a:t>2026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-114" dirty="0">
                <a:solidFill>
                  <a:srgbClr val="375F92"/>
                </a:solidFill>
                <a:latin typeface="Calibri"/>
                <a:cs typeface="Calibri"/>
              </a:rPr>
              <a:t>–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DE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95" dirty="0">
                <a:solidFill>
                  <a:srgbClr val="375F92"/>
                </a:solidFill>
                <a:latin typeface="Calibri"/>
                <a:cs typeface="Calibri"/>
              </a:rPr>
              <a:t>LOS</a:t>
            </a:r>
            <a:r>
              <a:rPr sz="2400" b="1" spc="-3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85" dirty="0">
                <a:solidFill>
                  <a:srgbClr val="375F92"/>
                </a:solidFill>
                <a:latin typeface="Calibri"/>
                <a:cs typeface="Calibri"/>
              </a:rPr>
              <a:t>INGRESOS</a:t>
            </a:r>
            <a:r>
              <a:rPr sz="2400" b="1" spc="-5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375F92"/>
                </a:solidFill>
                <a:latin typeface="Calibri"/>
                <a:cs typeface="Calibri"/>
              </a:rPr>
              <a:t>Y</a:t>
            </a:r>
            <a:r>
              <a:rPr sz="2400" b="1" spc="-60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375F92"/>
                </a:solidFill>
                <a:latin typeface="Calibri"/>
                <a:cs typeface="Calibri"/>
              </a:rPr>
              <a:t>ENDEUDAMIENTO</a:t>
            </a:r>
            <a:r>
              <a:rPr sz="2400" b="1" spc="-45" dirty="0">
                <a:solidFill>
                  <a:srgbClr val="375F92"/>
                </a:solidFill>
                <a:latin typeface="Calibri"/>
                <a:cs typeface="Calibri"/>
              </a:rPr>
              <a:t> </a:t>
            </a:r>
            <a:r>
              <a:rPr sz="2400" b="1" spc="155" dirty="0">
                <a:solidFill>
                  <a:srgbClr val="375F92"/>
                </a:solidFill>
                <a:latin typeface="Calibri"/>
                <a:cs typeface="Calibri"/>
              </a:rPr>
              <a:t>PÚBLICO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2400">
              <a:latin typeface="Calibri"/>
              <a:cs typeface="Calibri"/>
            </a:endParaRPr>
          </a:p>
          <a:p>
            <a:pPr marL="12700" marR="6559550">
              <a:lnSpc>
                <a:spcPct val="120100"/>
              </a:lnSpc>
            </a:pPr>
            <a:r>
              <a:rPr sz="2200" b="1" spc="80" dirty="0">
                <a:latin typeface="Calibri"/>
                <a:cs typeface="Calibri"/>
              </a:rPr>
              <a:t>Artículo</a:t>
            </a:r>
            <a:r>
              <a:rPr sz="2200" b="1" spc="-15" dirty="0">
                <a:latin typeface="Calibri"/>
                <a:cs typeface="Calibri"/>
              </a:rPr>
              <a:t> </a:t>
            </a:r>
            <a:r>
              <a:rPr sz="2200" b="1" spc="40" dirty="0">
                <a:latin typeface="Calibri"/>
                <a:cs typeface="Calibri"/>
              </a:rPr>
              <a:t>1° </a:t>
            </a:r>
            <a:r>
              <a:rPr sz="2200" b="1" spc="95" dirty="0">
                <a:latin typeface="Calibri"/>
                <a:cs typeface="Calibri"/>
              </a:rPr>
              <a:t>APROVECHAMIENTOS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0" dirty="0">
                <a:latin typeface="Calibri"/>
                <a:cs typeface="Calibri"/>
              </a:rPr>
              <a:t>2025: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223,166.3,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con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“otros”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176,703.2;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95" dirty="0">
                <a:latin typeface="Calibri"/>
                <a:cs typeface="Calibri"/>
              </a:rPr>
              <a:t>cuotas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compensatorias </a:t>
            </a:r>
            <a:r>
              <a:rPr sz="2200" spc="50" dirty="0">
                <a:latin typeface="Calibri"/>
                <a:cs typeface="Calibri"/>
              </a:rPr>
              <a:t>885.8.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25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0" dirty="0">
                <a:latin typeface="Calibri"/>
                <a:cs typeface="Calibri"/>
              </a:rPr>
              <a:t>2026: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203,520.5,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“otros”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171,113.8;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95" dirty="0">
                <a:latin typeface="Calibri"/>
                <a:cs typeface="Calibri"/>
              </a:rPr>
              <a:t>cuotas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compensatorias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1,807.2.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b="1" spc="80" dirty="0">
                <a:latin typeface="Calibri"/>
                <a:cs typeface="Calibri"/>
              </a:rPr>
              <a:t>VENTAS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145" dirty="0">
                <a:latin typeface="Calibri"/>
                <a:cs typeface="Calibri"/>
              </a:rPr>
              <a:t>Y</a:t>
            </a:r>
            <a:r>
              <a:rPr sz="2200" b="1" spc="-55" dirty="0">
                <a:latin typeface="Calibri"/>
                <a:cs typeface="Calibri"/>
              </a:rPr>
              <a:t> </a:t>
            </a:r>
            <a:r>
              <a:rPr sz="2200" b="1" spc="165" dirty="0">
                <a:latin typeface="Calibri"/>
                <a:cs typeface="Calibri"/>
              </a:rPr>
              <a:t>SERVICIOS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165" dirty="0">
                <a:latin typeface="Calibri"/>
                <a:cs typeface="Calibri"/>
              </a:rPr>
              <a:t>DE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b="1" spc="250" dirty="0">
                <a:latin typeface="Calibri"/>
                <a:cs typeface="Calibri"/>
              </a:rPr>
              <a:t>EPE´S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25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0" dirty="0">
                <a:latin typeface="Calibri"/>
                <a:cs typeface="Calibri"/>
              </a:rPr>
              <a:t>2025: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PEMEX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860,868.2;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200" dirty="0">
                <a:latin typeface="Calibri"/>
                <a:cs typeface="Calibri"/>
              </a:rPr>
              <a:t>CFE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539,145.6.</a:t>
            </a:r>
            <a:endParaRPr sz="2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354965" algn="l"/>
              </a:tabLst>
            </a:pPr>
            <a:r>
              <a:rPr sz="2200" spc="50" dirty="0">
                <a:latin typeface="Calibri"/>
                <a:cs typeface="Calibri"/>
              </a:rPr>
              <a:t>2026: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PEMEX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971,677.2;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200" dirty="0">
                <a:latin typeface="Calibri"/>
                <a:cs typeface="Calibri"/>
              </a:rPr>
              <a:t>CFE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535,477.2.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097526" y="6432777"/>
            <a:ext cx="2607945" cy="188513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lang="es-MX" spc="10" dirty="0"/>
              <a:t>CAMBIOS FISCALES 2026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345" y="54990"/>
            <a:ext cx="6503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14" dirty="0"/>
              <a:t>COMENTARIOS</a:t>
            </a:r>
            <a:r>
              <a:rPr sz="2400" dirty="0"/>
              <a:t> </a:t>
            </a:r>
            <a:r>
              <a:rPr sz="2400" spc="120" dirty="0"/>
              <a:t>AL</a:t>
            </a:r>
            <a:r>
              <a:rPr sz="2400" spc="-50" dirty="0"/>
              <a:t> </a:t>
            </a:r>
            <a:r>
              <a:rPr sz="2400" spc="90" dirty="0"/>
              <a:t>PAQUETE</a:t>
            </a:r>
            <a:r>
              <a:rPr sz="2400" spc="-5" dirty="0"/>
              <a:t> </a:t>
            </a:r>
            <a:r>
              <a:rPr sz="2400" spc="155" dirty="0"/>
              <a:t>ECONÓMICO</a:t>
            </a:r>
            <a:r>
              <a:rPr sz="2400" dirty="0"/>
              <a:t> </a:t>
            </a:r>
            <a:r>
              <a:rPr sz="2400" spc="35" dirty="0"/>
              <a:t>2026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5353</Words>
  <Application>Microsoft Office PowerPoint</Application>
  <PresentationFormat>Panorámica</PresentationFormat>
  <Paragraphs>505</Paragraphs>
  <Slides>54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58" baseType="lpstr">
      <vt:lpstr>Calibri</vt:lpstr>
      <vt:lpstr>Times New Roman</vt:lpstr>
      <vt:lpstr>Wingdings</vt:lpstr>
      <vt:lpstr>Office Theme</vt:lpstr>
      <vt:lpstr>Presentación de PowerPoint</vt:lpstr>
      <vt:lpstr>Presentación de PowerPoint</vt:lpstr>
      <vt:lpstr>COMENTARIOS AL PAQUETE ECONÓMICO 2026 EXPOSICIÓN DE MOTIVOS A LA LIF 2026</vt:lpstr>
      <vt:lpstr>COMENTARIOS AL PAQUETE ECONÓMICO 2026 EXPOSICIÓN DE MOTIVOS A LA LIF 2026</vt:lpstr>
      <vt:lpstr>Presentación de PowerPoint</vt:lpstr>
      <vt:lpstr>COMENTARIOS AL PAQUETE ECONÓMICO 2026 LEY DE INGRESOS DE LA FEDERACIÓN 2026</vt:lpstr>
      <vt:lpstr>COMENTARIOS AL PAQUETE ECONÓMICO 2026 LEY DE INGRESOS DE LA FEDERACIÓN 2026</vt:lpstr>
      <vt:lpstr>COMENTARIOS AL PAQUETE ECONÓMICO 2026</vt:lpstr>
      <vt:lpstr>COMENTARIOS AL PAQUETE ECONÓMICO 2026</vt:lpstr>
      <vt:lpstr>COMENTARIOS AL PAQUETE ECONÓMICO 2026</vt:lpstr>
      <vt:lpstr>COMENTARIOS AL PAQUETE ECONÓMICO 2026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COMENTARIOS AL PAQUETE ECONÓMICO 2026</vt:lpstr>
      <vt:lpstr>Presentación de PowerPoint</vt:lpstr>
      <vt:lpstr>INICIATIVA DE REFORMAS AL CFF 2026</vt:lpstr>
      <vt:lpstr>Art. 17-H (reforma) y 17-H Bis (varias fracciones)</vt:lpstr>
      <vt:lpstr>Art. 17-H Bis, fr. I (ajuste)</vt:lpstr>
      <vt:lpstr>Art. 17-H Bis, fr. VII (reforma); Art. 45, 48 (2º párr.), 5G fr. III (reformas)</vt:lpstr>
      <vt:lpstr>Art. 27, apartado C, fr. VI (2º párr. nuevo – “cláusula habilitante”)</vt:lpstr>
      <vt:lpstr>Art. 27, apartado C, fr. XIV (adición)</vt:lpstr>
      <vt:lpstr>Art. 2G-A (reforma y adición de fracciones; cuarto párrafo)</vt:lpstr>
      <vt:lpstr>Art. 2G-A, fr. V, inc. f) (precisión)</vt:lpstr>
      <vt:lpstr>Art. 2G-A (reforma y adición de fracciones; cuarto párrafo)</vt:lpstr>
      <vt:lpstr>Art. 2G-A Bis (adición)</vt:lpstr>
      <vt:lpstr>Art. 30-B (adición)</vt:lpstr>
      <vt:lpstr>Art. 36 (tercer párrafo – precisión)</vt:lpstr>
      <vt:lpstr>Art. 42, fr. V (reforma) e inciso g) (adición); nuevo 3er párrafo</vt:lpstr>
      <vt:lpstr>Art. 4G Bis (adición) – Procedimiento de visita para verificar “falsos comprobantes”</vt:lpstr>
      <vt:lpstr>Arts. 81 y 82 (reformas)</vt:lpstr>
      <vt:lpstr>Art. 113 Bis (reformas penales complementarias)</vt:lpstr>
      <vt:lpstr>Art. 115 Ter (adición)Qué cambia (2026):</vt:lpstr>
      <vt:lpstr>Art. 84, fr. IV, inc. b) (reforma)</vt:lpstr>
      <vt:lpstr>Arts. 145, 150, 151 y 156-Ter (y 156-Bis referido) – ampliación de plazos de notificación</vt:lpstr>
      <vt:lpstr>Transitorios relevantes (comparativo operativo 2025→2026)</vt:lpstr>
      <vt:lpstr>INICIATIVA DE REFORMAS AL CFF 2026</vt:lpstr>
      <vt:lpstr>INICIATIVA DE REFORMAS A LA LEY DEL IEPS 2026</vt:lpstr>
      <vt:lpstr>Artículo 8, fracción I, inciso j) – Exenciones</vt:lpstr>
      <vt:lpstr>Artículo 3, fracción VIII, inciso d) – Definición de tabacos labrados Adición:</vt:lpstr>
      <vt:lpstr>Artículo 2, fracción I, inciso G) – Bebidas saborizadas</vt:lpstr>
      <vt:lpstr>INICIATIVA DE REFORMAS A LA LEY DEL IEPS 2026 MODIFICACIONES A LA LEY DEL IESP 2026</vt:lpstr>
      <vt:lpstr>Artículos 11 (párrafo cuarto) y 1G (fracciones X y XXIII)</vt:lpstr>
      <vt:lpstr>INICIATIVA DE REFORMAS A LA LEY DEL IEPS 2026 MODIFICACIONES A LA LEY DEL IESP 2026</vt:lpstr>
      <vt:lpstr>INICIATIVA DE REFORMAS A LA LEY DEL IEPS 2026 MODIFICACIONES A LA LEY DEL IESP 2026</vt:lpstr>
      <vt:lpstr>Artículos 5-A BIS y 20-A – Servicios digitales Adición:</vt:lpstr>
      <vt:lpstr>INICIATIVA DE REFORMAS A LA LEY DEL IEPS 2026 MODIFICACIONES A LA LEY DEL IESP 2026</vt:lpstr>
      <vt:lpstr>Conclusión general</vt:lpstr>
      <vt:lpstr>¡¡¡ GRACIAS POR SU ATENCION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Electrónica 2014</dc:title>
  <dc:creator>LCP MF MIGUEL ALARCON DIAZ</dc:creator>
  <cp:lastModifiedBy>MIGUEL ALARCON DIAZ</cp:lastModifiedBy>
  <cp:revision>3</cp:revision>
  <dcterms:created xsi:type="dcterms:W3CDTF">2025-09-30T04:45:13Z</dcterms:created>
  <dcterms:modified xsi:type="dcterms:W3CDTF">2025-10-08T14:35:49Z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2025-09-30T00:00:00Z</vt:filetime>
  </property>
  <property fmtid="{D5CDD505-2E9C-101B-9397-08002B2CF9AE}" pid="5" name="Producer">
    <vt:lpwstr>3-Heights(TM) PDF Security Shell 4.8.25.2 (http://www.pdf-tools.com)</vt:lpwstr>
  </property>
</Properties>
</file>