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-17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86000"/>
            <a:ext cx="274320" cy="228600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0058400" y="0"/>
            <a:ext cx="274320" cy="274320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828800"/>
            <a:ext cx="1051560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000" b="1" i="0">
                <a:solidFill>
                  <a:srgbClr val="D4A017"/>
                </a:solidFill>
                <a:latin typeface="Calibri"/>
              </a:rPr>
              <a:t>UNIDAD DE INTELIGENCIA FINANCIERA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10515600" cy="1371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5400" b="1" i="0">
                <a:solidFill>
                  <a:srgbClr val="FFFFFF"/>
                </a:solidFill>
                <a:latin typeface="Calibri"/>
              </a:rPr>
              <a:t>Actualizacion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749039"/>
            <a:ext cx="1051560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200" b="0" i="1">
                <a:solidFill>
                  <a:srgbClr val="CADCFC"/>
                </a:solidFill>
                <a:latin typeface="Calibri"/>
              </a:rPr>
              <a:t>Implicaciones para Contadores y Empresas en Mexico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4572000"/>
            <a:ext cx="10515600" cy="2743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31520" y="4663440"/>
            <a:ext cx="105156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0" i="0">
                <a:solidFill>
                  <a:srgbClr val="CADCFC"/>
                </a:solidFill>
                <a:latin typeface="Calibri"/>
              </a:rPr>
              <a:t>Reforma LFPIORPI | Esquemas de Cumplimiento | Riesgos y Sanciones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6126480"/>
            <a:ext cx="105156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1">
                <a:solidFill>
                  <a:srgbClr val="CADCFC"/>
                </a:solidFill>
                <a:latin typeface="Calibri"/>
              </a:rPr>
              <a:t>Mayo 2026 | Documento Tecnico Profesional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4. NUEVAS OBLIGACIONES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10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Nuevas Obligaciones del Art. 18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5 nuevas fracciones adicionadas en la reforma 2025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920240"/>
            <a:ext cx="2194560" cy="3200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7200" y="1920240"/>
            <a:ext cx="2194560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7200" y="2039112"/>
            <a:ext cx="219456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 i="0">
                <a:solidFill>
                  <a:srgbClr val="1E2761"/>
                </a:solidFill>
                <a:latin typeface="Arial Black"/>
              </a:rPr>
              <a:t>Fr. VII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606040"/>
            <a:ext cx="2011680" cy="9144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1E2761"/>
                </a:solidFill>
                <a:latin typeface="Calibri"/>
              </a:rPr>
              <a:t>Enfoque Basado</a:t>
            </a:r>
          </a:p>
          <a:p>
            <a:pPr algn="ctr"/>
            <a:r>
              <a:rPr sz="1400" b="1" i="0">
                <a:solidFill>
                  <a:srgbClr val="1E2761"/>
                </a:solidFill>
                <a:latin typeface="Calibri"/>
              </a:rPr>
              <a:t>en Riesgos (EBR)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1520" y="3611880"/>
            <a:ext cx="1645920" cy="1828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94360" y="3749040"/>
            <a:ext cx="1920240" cy="12801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Matriz de riesgo por cliente, producto, geografia y canal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788920" y="1920240"/>
            <a:ext cx="2194560" cy="3200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2788920" y="1920240"/>
            <a:ext cx="2194560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788920" y="2039112"/>
            <a:ext cx="219456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 i="0">
                <a:solidFill>
                  <a:srgbClr val="1E2761"/>
                </a:solidFill>
                <a:latin typeface="Arial Black"/>
              </a:rPr>
              <a:t>Fr. VIII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80360" y="2606040"/>
            <a:ext cx="2011680" cy="9144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1E2761"/>
                </a:solidFill>
                <a:latin typeface="Calibri"/>
              </a:rPr>
              <a:t>Manual de</a:t>
            </a:r>
          </a:p>
          <a:p>
            <a:pPr algn="ctr"/>
            <a:r>
              <a:rPr sz="1400" b="1" i="0">
                <a:solidFill>
                  <a:srgbClr val="1E2761"/>
                </a:solidFill>
                <a:latin typeface="Calibri"/>
              </a:rPr>
              <a:t>politicas internas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063240" y="3611880"/>
            <a:ext cx="1645920" cy="1828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2926080" y="3749040"/>
            <a:ext cx="1920240" cy="12801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Documento aprobado con procedimientos PLD/FT, incluye PEPs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120640" y="1920240"/>
            <a:ext cx="2194560" cy="3200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5120640" y="1920240"/>
            <a:ext cx="2194560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120640" y="2039112"/>
            <a:ext cx="219456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 i="0">
                <a:solidFill>
                  <a:srgbClr val="1E2761"/>
                </a:solidFill>
                <a:latin typeface="Arial Black"/>
              </a:rPr>
              <a:t>Fr. IX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12080" y="2606040"/>
            <a:ext cx="2011680" cy="9144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1E2761"/>
                </a:solidFill>
                <a:latin typeface="Calibri"/>
              </a:rPr>
              <a:t>Capacitacion</a:t>
            </a:r>
          </a:p>
          <a:p>
            <a:pPr algn="ctr"/>
            <a:r>
              <a:rPr sz="1400" b="1" i="0">
                <a:solidFill>
                  <a:srgbClr val="1E2761"/>
                </a:solidFill>
                <a:latin typeface="Calibri"/>
              </a:rPr>
              <a:t>anual obligatoria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394960" y="3611880"/>
            <a:ext cx="1645920" cy="1828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257800" y="3749040"/>
            <a:ext cx="1920240" cy="12801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Programa formal de entrenamiento al personal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452360" y="1920240"/>
            <a:ext cx="2194560" cy="3200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7452360" y="1920240"/>
            <a:ext cx="2194560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7452360" y="2039112"/>
            <a:ext cx="219456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 i="0">
                <a:solidFill>
                  <a:srgbClr val="1E2761"/>
                </a:solidFill>
                <a:latin typeface="Arial Black"/>
              </a:rPr>
              <a:t>Fr. X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43800" y="2606040"/>
            <a:ext cx="2011680" cy="9144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1E2761"/>
                </a:solidFill>
                <a:latin typeface="Calibri"/>
              </a:rPr>
              <a:t>Mecanismos</a:t>
            </a:r>
          </a:p>
          <a:p>
            <a:pPr algn="ctr"/>
            <a:r>
              <a:rPr sz="1400" b="1" i="0">
                <a:solidFill>
                  <a:srgbClr val="1E2761"/>
                </a:solidFill>
                <a:latin typeface="Calibri"/>
              </a:rPr>
              <a:t>automatizados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726680" y="3611880"/>
            <a:ext cx="1645920" cy="1828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7589520" y="3749040"/>
            <a:ext cx="1920240" cy="12801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Monitoreo permanente y perfilamiento transaccional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9784080" y="1920240"/>
            <a:ext cx="2194560" cy="3200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9784080" y="1920240"/>
            <a:ext cx="2194560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9784080" y="2039112"/>
            <a:ext cx="219456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 i="0">
                <a:solidFill>
                  <a:srgbClr val="1E2761"/>
                </a:solidFill>
                <a:latin typeface="Arial Black"/>
              </a:rPr>
              <a:t>Fr. XI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875520" y="2606040"/>
            <a:ext cx="2011680" cy="9144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1E2761"/>
                </a:solidFill>
                <a:latin typeface="Calibri"/>
              </a:rPr>
              <a:t>Auditoria</a:t>
            </a:r>
          </a:p>
          <a:p>
            <a:pPr algn="ctr"/>
            <a:r>
              <a:rPr sz="1400" b="1" i="0">
                <a:solidFill>
                  <a:srgbClr val="1E2761"/>
                </a:solidFill>
                <a:latin typeface="Calibri"/>
              </a:rPr>
              <a:t>anual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0058400" y="3611880"/>
            <a:ext cx="1645920" cy="1828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9921240" y="3749040"/>
            <a:ext cx="1920240" cy="12801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Interna o externa para validar la eficacia del programa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57200" y="5486400"/>
            <a:ext cx="11247120" cy="914400"/>
          </a:xfrm>
          <a:prstGeom prst="roundRect">
            <a:avLst>
              <a:gd name="adj" fmla="val 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640080" y="5577840"/>
            <a:ext cx="109728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D4A017"/>
                </a:solidFill>
                <a:latin typeface="Calibri"/>
              </a:rPr>
              <a:t>REGLA INTEGRAL DE CUMPLIMIENTO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0080" y="5897880"/>
            <a:ext cx="10972800" cy="5029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0" i="0">
                <a:solidFill>
                  <a:srgbClr val="CADCFC"/>
                </a:solidFill>
                <a:latin typeface="Calibri"/>
              </a:rPr>
              <a:t>Estas 5 nuevas obligaciones aplican una vez que la SHCP emita las Reglas de Caracter General. Plazo: 16 de julio de 2026.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4. NUEVAS OBLIGACIONES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11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Enfoque Basado en Riesgos (EBR)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Metodologia central del nuevo regimen PLD/FT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828800"/>
            <a:ext cx="5303520" cy="43891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7200" y="1828800"/>
            <a:ext cx="109728" cy="43891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85800" y="1965960"/>
            <a:ext cx="493776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D4A017"/>
                </a:solidFill>
                <a:latin typeface="Calibri"/>
              </a:rPr>
              <a:t>CONCEPTO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2331720"/>
            <a:ext cx="4937760" cy="3749039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0" i="0">
                <a:solidFill>
                  <a:srgbClr val="334155"/>
                </a:solidFill>
                <a:latin typeface="Calibri"/>
              </a:rPr>
              <a:t>El Enfoque Basado en Riesgos (EBR) obliga a cada sujeto a identificar, evaluar, mitigar y monitorear sus riesgos PLD/FT particulares, en lugar de aplicar reglas uniformes.</a:t>
            </a:r>
          </a:p>
          <a:p>
            <a:pPr algn="l"/>
            <a:endParaRPr sz="1200" b="0" i="0">
              <a:solidFill>
                <a:srgbClr val="334155"/>
              </a:solidFill>
              <a:latin typeface="Calibri"/>
            </a:endParaRPr>
          </a:p>
          <a:p>
            <a:pPr algn="l"/>
            <a:r>
              <a:rPr sz="1200" b="0" i="0">
                <a:solidFill>
                  <a:srgbClr val="334155"/>
                </a:solidFill>
                <a:latin typeface="Calibri"/>
              </a:rPr>
              <a:t>Implica clasificar a cada cliente y operacion en un nivel de riesgo (bajo, medio, alto) y aplicar medidas de debida diligencia proporcionales: estandar, simplificada o reforzada.</a:t>
            </a:r>
          </a:p>
          <a:p>
            <a:pPr algn="l"/>
            <a:endParaRPr sz="1200" b="0" i="0">
              <a:solidFill>
                <a:srgbClr val="334155"/>
              </a:solidFill>
              <a:latin typeface="Calibri"/>
            </a:endParaRPr>
          </a:p>
          <a:p>
            <a:pPr algn="l"/>
            <a:r>
              <a:rPr sz="1200" b="0" i="0">
                <a:solidFill>
                  <a:srgbClr val="334155"/>
                </a:solidFill>
                <a:latin typeface="Calibri"/>
              </a:rPr>
              <a:t>Es la metodologia recomendada por GAFI y forma el corazon del nuevo regimen mexicano.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7920" y="1828800"/>
            <a:ext cx="54864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libri"/>
              </a:rPr>
              <a:t>4 dimensiones del riesgo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7920" y="2331720"/>
            <a:ext cx="2194560" cy="7772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309360" y="2514600"/>
            <a:ext cx="2011680" cy="45720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400" b="1" i="0">
                <a:solidFill>
                  <a:srgbClr val="D4A017"/>
                </a:solidFill>
                <a:latin typeface="Calibri"/>
              </a:rPr>
              <a:t>CLIENTE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503920" y="2331720"/>
            <a:ext cx="3291840" cy="7772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595360" y="2423160"/>
            <a:ext cx="3108960" cy="59436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PEP, beneficiario controlador, jurisdiccion de residencia, profesion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17920" y="3200400"/>
            <a:ext cx="2194560" cy="7772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309360" y="3383280"/>
            <a:ext cx="2011680" cy="45720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400" b="1" i="0">
                <a:solidFill>
                  <a:srgbClr val="D4A017"/>
                </a:solidFill>
                <a:latin typeface="Calibri"/>
              </a:rPr>
              <a:t>PRODUCTO/SERVICIO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503920" y="3200400"/>
            <a:ext cx="3291840" cy="7772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595360" y="3291840"/>
            <a:ext cx="3108960" cy="59436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Anonimato, complejidad, capacidad de mover valores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17920" y="4069080"/>
            <a:ext cx="2194560" cy="7772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309360" y="4251960"/>
            <a:ext cx="2011680" cy="45720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400" b="1" i="0">
                <a:solidFill>
                  <a:srgbClr val="D4A017"/>
                </a:solidFill>
                <a:latin typeface="Calibri"/>
              </a:rPr>
              <a:t>GEOGRAFIA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503920" y="4069080"/>
            <a:ext cx="3291840" cy="7772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8595360" y="4160520"/>
            <a:ext cx="3108960" cy="59436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Jurisdicciones de alto riesgo (listas GAFI/OFAC)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17920" y="4937760"/>
            <a:ext cx="2194560" cy="7772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309360" y="5120640"/>
            <a:ext cx="2011680" cy="45720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400" b="1" i="0">
                <a:solidFill>
                  <a:srgbClr val="D4A017"/>
                </a:solidFill>
                <a:latin typeface="Calibri"/>
              </a:rPr>
              <a:t>CANAL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503920" y="4937760"/>
            <a:ext cx="3291840" cy="7772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8595360" y="5029200"/>
            <a:ext cx="3108960" cy="59436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Cara a cara vs. digital, intermediarios, presencia operativa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4. NUEVAS OBLIGACIONES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12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Beneficiario Controlador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Art. 32-B Quater CFF | Obligacion clave para sociedades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828800"/>
            <a:ext cx="11247120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7200" y="1828800"/>
            <a:ext cx="109728" cy="137160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85800" y="1938528"/>
            <a:ext cx="107899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1" i="0">
                <a:solidFill>
                  <a:srgbClr val="D4A017"/>
                </a:solidFill>
                <a:latin typeface="Calibri"/>
              </a:rPr>
              <a:t>¿QUIEN ES EL BENEFICIARIO CONTROLADOR?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2286000"/>
            <a:ext cx="10789920" cy="9144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0" i="0">
                <a:solidFill>
                  <a:srgbClr val="334155"/>
                </a:solidFill>
                <a:latin typeface="Calibri"/>
              </a:rPr>
              <a:t>Persona fisica que directa o indirectamente posea o controle al menos el 25% del capital de una persona moral o ejerza el control efectivo (designacion de directivos, decisiones estrategicas). Tambien aplica al fideicomitente y fideicomisario en fideicomisos.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74720"/>
            <a:ext cx="5486400" cy="1097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57200" y="3474720"/>
            <a:ext cx="73152" cy="109728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0080" y="3566160"/>
            <a:ext cx="5120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Identificacion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3931920"/>
            <a:ext cx="5120640" cy="5943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Sociedades, fideicomisos y otras figuras juridicas deben identificar a sus beneficiarios controladores.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26480" y="3474720"/>
            <a:ext cx="5486400" cy="1097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126480" y="3474720"/>
            <a:ext cx="73152" cy="109728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309360" y="3566160"/>
            <a:ext cx="5120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Resguardo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09360" y="3931920"/>
            <a:ext cx="5120640" cy="5943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Mantener informacion actualizada y confiable, soportada documentalmente (10 anos).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7200" y="4709160"/>
            <a:ext cx="5486400" cy="1097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457200" y="4709160"/>
            <a:ext cx="73152" cy="109728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40080" y="4800600"/>
            <a:ext cx="5120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Reporte SAT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" y="5166360"/>
            <a:ext cx="5120640" cy="5943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Proporcionar la informacion al SAT, autoridades fiscales y financieras a su requerimiento.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26480" y="4709160"/>
            <a:ext cx="5486400" cy="10972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6126480" y="4709160"/>
            <a:ext cx="73152" cy="109728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309360" y="4800600"/>
            <a:ext cx="5120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Sanciones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09360" y="5166360"/>
            <a:ext cx="5120640" cy="5943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Multa de $1.5M a $2M MXN por contribuyente y por ejercicio incumplido (Art. 84-M CFF).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4. NUEVAS OBLIGACIONES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13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Conservacion de Informacion - 10 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Reforma 2025: ampliacion de 5 a 10 anos del plazo de resguardo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828800"/>
            <a:ext cx="5029200" cy="4389120"/>
          </a:xfrm>
          <a:prstGeom prst="roundRect">
            <a:avLst>
              <a:gd name="adj" fmla="val 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2011680"/>
            <a:ext cx="475488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CADCFC"/>
                </a:solidFill>
                <a:latin typeface="Calibri"/>
              </a:rPr>
              <a:t>ANTES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2377440"/>
            <a:ext cx="4754880" cy="10972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6000" b="1" i="0">
                <a:solidFill>
                  <a:srgbClr val="CADCFC"/>
                </a:solidFill>
                <a:latin typeface="Arial Black"/>
              </a:rPr>
              <a:t>5 anos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3520440"/>
            <a:ext cx="475488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2400" b="1" i="0">
                <a:solidFill>
                  <a:srgbClr val="D4A017"/>
                </a:solidFill>
                <a:latin typeface="Calibri"/>
              </a:rPr>
              <a:t>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3931920"/>
            <a:ext cx="475488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D4A017"/>
                </a:solidFill>
                <a:latin typeface="Calibri"/>
              </a:rPr>
              <a:t>DESDE 2025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4297680"/>
            <a:ext cx="4754880" cy="12801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7200" b="1" i="0">
                <a:solidFill>
                  <a:srgbClr val="D4A017"/>
                </a:solidFill>
                <a:latin typeface="Arial Black"/>
              </a:rPr>
              <a:t>10 anos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5623560"/>
            <a:ext cx="475488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1">
                <a:solidFill>
                  <a:srgbClr val="CADCFC"/>
                </a:solidFill>
                <a:latin typeface="Calibri"/>
              </a:rPr>
              <a:t>+100% mas tiempo de exposicion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0" y="1828800"/>
            <a:ext cx="59436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libri"/>
              </a:rPr>
              <a:t>¿Que se debe conservar?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943600" y="2331720"/>
            <a:ext cx="182880" cy="36576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217920" y="2377440"/>
            <a:ext cx="54864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Expedientes de identificacion del cliente y beneficiario controlador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943600" y="2752344"/>
            <a:ext cx="182880" cy="36576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217920" y="2798064"/>
            <a:ext cx="54864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Soporte documental de cada operacion (contratos, facturas, transferencias)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943600" y="3172968"/>
            <a:ext cx="182880" cy="36576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217920" y="3218688"/>
            <a:ext cx="54864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Avisos presentados al SAT (acuse y XML)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943600" y="3593592"/>
            <a:ext cx="182880" cy="36576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217920" y="3639312"/>
            <a:ext cx="54864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Reportes 24 horas y de operaciones internas inusuales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943600" y="4014216"/>
            <a:ext cx="182880" cy="36576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217920" y="4059936"/>
            <a:ext cx="54864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Matriz de riesgos por cliente y producto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943600" y="4434840"/>
            <a:ext cx="182880" cy="36576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217920" y="4480560"/>
            <a:ext cx="54864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Bitacora de capacitacion al personal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943600" y="4855464"/>
            <a:ext cx="182880" cy="36576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6217920" y="4901184"/>
            <a:ext cx="54864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Registros de auditorias internas y externas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943600" y="5276088"/>
            <a:ext cx="182880" cy="36576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6217920" y="5321808"/>
            <a:ext cx="54864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Politicas y procedimientos vigentes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5. ROL DEL CONTADOR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14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El Papel del Contador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Tres frentes simultaneos de responsabilidad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920240"/>
            <a:ext cx="3657600" cy="39319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7200" y="1920240"/>
            <a:ext cx="3657600" cy="91440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40080" y="2240280"/>
            <a:ext cx="329184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Calibri"/>
              </a:rPr>
              <a:t>Sujeto Obligado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1965960"/>
            <a:ext cx="3291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1" i="0">
                <a:solidFill>
                  <a:srgbClr val="F4C84C"/>
                </a:solidFill>
                <a:latin typeface="Calibri"/>
              </a:rPr>
              <a:t>FRENTE 01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3017520"/>
            <a:ext cx="3200400" cy="2743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0" i="0">
                <a:solidFill>
                  <a:srgbClr val="334155"/>
                </a:solidFill>
                <a:latin typeface="Calibri"/>
              </a:rPr>
              <a:t>Si el contador presta servicios listados en Art. 17 fr. XV (constitucion de sociedades, manejo de cuentas, compraventa de inmuebles, administracion de recursos), es directamente sujeto obligado.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51960" y="1920240"/>
            <a:ext cx="3657600" cy="39319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251960" y="1920240"/>
            <a:ext cx="3657600" cy="91440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434840" y="2240280"/>
            <a:ext cx="329184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Calibri"/>
              </a:rPr>
              <a:t>Auxiliar del Cliente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34840" y="1965960"/>
            <a:ext cx="3291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1" i="0">
                <a:solidFill>
                  <a:srgbClr val="1E2761"/>
                </a:solidFill>
                <a:latin typeface="Calibri"/>
              </a:rPr>
              <a:t>FRENTE 02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80560" y="3017520"/>
            <a:ext cx="3200400" cy="2743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0" i="0">
                <a:solidFill>
                  <a:srgbClr val="334155"/>
                </a:solidFill>
                <a:latin typeface="Calibri"/>
              </a:rPr>
              <a:t>Asesora a empresas en la implementacion del programa PLD: estructuracion del compliance, alta en el portal SPPLD, presentacion de avisos, gestion de expedientes y matriz de riesgo.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46720" y="1920240"/>
            <a:ext cx="3657600" cy="39319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8046720" y="1920240"/>
            <a:ext cx="3657600" cy="9144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229600" y="2240280"/>
            <a:ext cx="329184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Calibri"/>
              </a:rPr>
              <a:t>CPI - Dictaminador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0" y="1965960"/>
            <a:ext cx="3291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1" i="0">
                <a:solidFill>
                  <a:srgbClr val="F4C84C"/>
                </a:solidFill>
                <a:latin typeface="Calibri"/>
              </a:rPr>
              <a:t>FRENTE 03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3017520"/>
            <a:ext cx="3200400" cy="2743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0" i="0">
                <a:solidFill>
                  <a:srgbClr val="334155"/>
                </a:solidFill>
                <a:latin typeface="Calibri"/>
              </a:rPr>
              <a:t>El Contador Publico Inscrito que dictamina estados financieros debe informar a la autoridad fiscal sobre incumplimientos detectados en materia de beneficiario controlador (Art. 52 CFF).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57200" y="5989320"/>
            <a:ext cx="11247120" cy="365760"/>
          </a:xfrm>
          <a:prstGeom prst="roundRect">
            <a:avLst>
              <a:gd name="adj" fmla="val 8000"/>
            </a:avLst>
          </a:prstGeom>
          <a:solidFill>
            <a:srgbClr val="F4C8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40080" y="6025896"/>
            <a:ext cx="10972800" cy="292608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100" b="1" i="1">
                <a:solidFill>
                  <a:srgbClr val="1E2761"/>
                </a:solidFill>
                <a:latin typeface="Calibri"/>
              </a:rPr>
              <a:t>El contador no solo es asesor: en muchos casos es el propio sujeto obligado y responsable directo ante la UIF/SAT.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5. ROL DEL CONTADOR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15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Obligaciones del Contador Publico Inscrito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Reporte de incumplimientos detectados en el dictamen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828800"/>
            <a:ext cx="5486400" cy="43891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7200" y="1828800"/>
            <a:ext cx="5486400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40080" y="1920240"/>
            <a:ext cx="5120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Calibri"/>
              </a:rPr>
              <a:t>DEBE INFORMAR (Art. 52 CFF)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25146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2514600"/>
            <a:ext cx="50292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Falta de integracion del expediente de beneficiario controlador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29718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■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2971800"/>
            <a:ext cx="50292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Operaciones no avisadas que rebasen el umbral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34290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■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8680" y="3429000"/>
            <a:ext cx="50292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Operaciones en efectivo arriba de los limites del Art. 32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38862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■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8680" y="3886200"/>
            <a:ext cx="50292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Inconsistencias entre la informacion contable y los avisos presentados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43434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■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80" y="4343400"/>
            <a:ext cx="50292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Falta de manuales de cumplimiento internos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48006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■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800600"/>
            <a:ext cx="50292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Ausencia de oficial de cumplimiento designado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" y="52578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■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50292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Falta de capacitacion documentada al personal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217920" y="1828800"/>
            <a:ext cx="5486400" cy="43891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6217920" y="1828800"/>
            <a:ext cx="5486400" cy="50292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400800" y="1920240"/>
            <a:ext cx="5120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  <a:latin typeface="Calibri"/>
              </a:rPr>
              <a:t>RIESGOS DE NO REPORTAR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0" y="25146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B91C1C"/>
                </a:solidFill>
                <a:latin typeface="Calibri"/>
              </a:rPr>
              <a:t>▲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29400" y="2514600"/>
            <a:ext cx="50292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Suspension de la inscripcion como CPI por hasta 3 anos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0" y="29718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B91C1C"/>
                </a:solidFill>
                <a:latin typeface="Calibri"/>
              </a:rPr>
              <a:t>▲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29400" y="2971800"/>
            <a:ext cx="50292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Cancelacion definitiva en casos graves o reincidencia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34290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B91C1C"/>
                </a:solidFill>
                <a:latin typeface="Calibri"/>
              </a:rPr>
              <a:t>▲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29400" y="3429000"/>
            <a:ext cx="50292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Responsabilidad solidaria si se acredita encubrimiento doloso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00800" y="38862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B91C1C"/>
                </a:solidFill>
                <a:latin typeface="Calibri"/>
              </a:rPr>
              <a:t>▲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629400" y="3886200"/>
            <a:ext cx="50292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Imposicion de multas conforme al Art. 91-A del CFF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00800" y="43434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B91C1C"/>
                </a:solidFill>
                <a:latin typeface="Calibri"/>
              </a:rPr>
              <a:t>▲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629400" y="4343400"/>
            <a:ext cx="50292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Investigacion penal por delitos vinculados a omision de reporte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00800" y="48006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B91C1C"/>
                </a:solidFill>
                <a:latin typeface="Calibri"/>
              </a:rPr>
              <a:t>▲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629400" y="4800600"/>
            <a:ext cx="50292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Dano reputacional y perdida de cartera de clientes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00800" y="52578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B91C1C"/>
                </a:solidFill>
                <a:latin typeface="Calibri"/>
              </a:rPr>
              <a:t>▲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629400" y="5257800"/>
            <a:ext cx="50292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Reporte a colegios profesionales y AMCP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6. ESQUEMAS DE CUMPLIMIENTO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16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Esquema de Cumplimiento - Estructura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8 componentes del programa PLD/FT empresarial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2011680"/>
            <a:ext cx="2697480" cy="19202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640080" y="2194560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40080" y="2286000"/>
            <a:ext cx="64008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D4A017"/>
                </a:solidFill>
                <a:latin typeface="Arial Black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2331720"/>
            <a:ext cx="1691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Gobernanza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3063240"/>
            <a:ext cx="2331720" cy="7772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Consejo de Admon</a:t>
            </a:r>
          </a:p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y Oficial de Cump.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291840" y="2011680"/>
            <a:ext cx="2697480" cy="19202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3474720" y="2194560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3474720" y="2286000"/>
            <a:ext cx="64008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D4A017"/>
                </a:solidFill>
                <a:latin typeface="Arial Black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06240" y="2331720"/>
            <a:ext cx="1691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Politicas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20440" y="3063240"/>
            <a:ext cx="2331720" cy="7772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Manual escrito</a:t>
            </a:r>
          </a:p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aprobado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26480" y="2011680"/>
            <a:ext cx="2697480" cy="19202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6309360" y="2194560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309360" y="2286000"/>
            <a:ext cx="64008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D4A017"/>
                </a:solidFill>
                <a:latin typeface="Arial Black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40880" y="2331720"/>
            <a:ext cx="1691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Riesgos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55080" y="3063240"/>
            <a:ext cx="2331720" cy="7772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Matriz EBR</a:t>
            </a:r>
          </a:p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documentada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961120" y="2011680"/>
            <a:ext cx="2697480" cy="19202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9144000" y="2194560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9144000" y="2286000"/>
            <a:ext cx="64008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D4A017"/>
                </a:solidFill>
                <a:latin typeface="Arial Black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875520" y="2331720"/>
            <a:ext cx="1691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KYC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89720" y="3063240"/>
            <a:ext cx="2331720" cy="7772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Identif. clientes y</a:t>
            </a:r>
          </a:p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benef. controlador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57200" y="4069080"/>
            <a:ext cx="2697480" cy="19202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640080" y="4251960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40080" y="4343400"/>
            <a:ext cx="64008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D4A017"/>
                </a:solidFill>
                <a:latin typeface="Arial Black"/>
              </a:rPr>
              <a:t>05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71600" y="4389120"/>
            <a:ext cx="1691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Monitoreo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5800" y="5120640"/>
            <a:ext cx="2331720" cy="7772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Sistemas auto-</a:t>
            </a:r>
          </a:p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matizados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291840" y="4069080"/>
            <a:ext cx="2697480" cy="19202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3474720" y="4251960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3474720" y="4343400"/>
            <a:ext cx="64008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D4A017"/>
                </a:solidFill>
                <a:latin typeface="Arial Black"/>
              </a:rPr>
              <a:t>06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206240" y="4389120"/>
            <a:ext cx="1691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Avisos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20440" y="5120640"/>
            <a:ext cx="2331720" cy="7772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Reportes al SAT</a:t>
            </a:r>
          </a:p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en tiempo y forma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126480" y="4069080"/>
            <a:ext cx="2697480" cy="19202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Oval 39"/>
          <p:cNvSpPr/>
          <p:nvPr/>
        </p:nvSpPr>
        <p:spPr>
          <a:xfrm>
            <a:off x="6309360" y="4251960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6309360" y="4343400"/>
            <a:ext cx="64008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D4A017"/>
                </a:solidFill>
                <a:latin typeface="Arial Black"/>
              </a:rPr>
              <a:t>07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040880" y="4389120"/>
            <a:ext cx="1691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Capacitacion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355080" y="5120640"/>
            <a:ext cx="2331720" cy="7772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Programa anual</a:t>
            </a:r>
          </a:p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al personal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8961120" y="4069080"/>
            <a:ext cx="2697480" cy="19202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Oval 44"/>
          <p:cNvSpPr/>
          <p:nvPr/>
        </p:nvSpPr>
        <p:spPr>
          <a:xfrm>
            <a:off x="9144000" y="4251960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9144000" y="4343400"/>
            <a:ext cx="64008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D4A017"/>
                </a:solidFill>
                <a:latin typeface="Arial Black"/>
              </a:rPr>
              <a:t>08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875520" y="4389120"/>
            <a:ext cx="1691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Auditoria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189720" y="5120640"/>
            <a:ext cx="2331720" cy="7772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Revision interna</a:t>
            </a:r>
          </a:p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o externa anual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6. ESQUEMAS DE CUMPLIMIENTO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17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Oficial de Cumplimiento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Designacion, perfil y responsabilidades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828800"/>
            <a:ext cx="5029200" cy="4389120"/>
          </a:xfrm>
          <a:prstGeom prst="roundRect">
            <a:avLst>
              <a:gd name="adj" fmla="val 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2011680"/>
            <a:ext cx="475488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D4A017"/>
                </a:solidFill>
                <a:latin typeface="Calibri"/>
              </a:rPr>
              <a:t>PERFIL REQUERIDO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2377440"/>
            <a:ext cx="475488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Calibri"/>
              </a:rPr>
              <a:t>Designado en posicion ejecutiva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2971800"/>
            <a:ext cx="1828800" cy="36576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0080" y="32004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3200400"/>
            <a:ext cx="4572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0" i="0">
                <a:solidFill>
                  <a:srgbClr val="CADCFC"/>
                </a:solidFill>
                <a:latin typeface="Calibri"/>
              </a:rPr>
              <a:t>Persona fisica nombrada por escrito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36576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3657600"/>
            <a:ext cx="4572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0" i="0">
                <a:solidFill>
                  <a:srgbClr val="CADCFC"/>
                </a:solidFill>
                <a:latin typeface="Calibri"/>
              </a:rPr>
              <a:t>Independiente del area operativa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41148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►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4114800"/>
            <a:ext cx="4572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0" i="0">
                <a:solidFill>
                  <a:srgbClr val="CADCFC"/>
                </a:solidFill>
                <a:latin typeface="Calibri"/>
              </a:rPr>
              <a:t>Acceso directo al Consejo de Admon.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45720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►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" y="4572000"/>
            <a:ext cx="4572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0" i="0">
                <a:solidFill>
                  <a:srgbClr val="CADCFC"/>
                </a:solidFill>
                <a:latin typeface="Calibri"/>
              </a:rPr>
              <a:t>Certificacion UIF vigente (recomendado)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50292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4400" y="5029200"/>
            <a:ext cx="4572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0" i="0">
                <a:solidFill>
                  <a:srgbClr val="CADCFC"/>
                </a:solidFill>
                <a:latin typeface="Calibri"/>
              </a:rPr>
              <a:t>Capacitacion continua en PLD/FT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54864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►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4400" y="5486400"/>
            <a:ext cx="4572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0" i="0">
                <a:solidFill>
                  <a:srgbClr val="CADCFC"/>
                </a:solidFill>
                <a:latin typeface="Calibri"/>
              </a:rPr>
              <a:t>Recursos suficientes para operar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43600" y="1828800"/>
            <a:ext cx="59436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libri"/>
              </a:rPr>
              <a:t>Responsabilidades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943600" y="2331720"/>
            <a:ext cx="1645920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5989320" y="2441448"/>
            <a:ext cx="155448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1E2761"/>
                </a:solidFill>
                <a:latin typeface="Calibri"/>
              </a:rPr>
              <a:t>Diseno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726679" y="2441448"/>
            <a:ext cx="4114800" cy="36576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Disenar el programa PLD/FT integral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943600" y="2889504"/>
            <a:ext cx="1645920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5989320" y="2999232"/>
            <a:ext cx="155448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1E2761"/>
                </a:solidFill>
                <a:latin typeface="Calibri"/>
              </a:rPr>
              <a:t>Implementacion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726679" y="2999232"/>
            <a:ext cx="4114800" cy="36576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Coordinar la implementacion en todas las areas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943600" y="3447288"/>
            <a:ext cx="1645920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5989320" y="3557016"/>
            <a:ext cx="155448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1E2761"/>
                </a:solidFill>
                <a:latin typeface="Calibri"/>
              </a:rPr>
              <a:t>Monitoreo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726679" y="3557016"/>
            <a:ext cx="4114800" cy="36576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Supervisar la deteccion de operaciones inusuales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943600" y="4005072"/>
            <a:ext cx="1645920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5989320" y="4114800"/>
            <a:ext cx="155448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1E2761"/>
                </a:solidFill>
                <a:latin typeface="Calibri"/>
              </a:rPr>
              <a:t>Avisos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726679" y="4114800"/>
            <a:ext cx="4114800" cy="36576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Revisar y autorizar los avisos al SAT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943600" y="4562856"/>
            <a:ext cx="1645920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5989320" y="4672584"/>
            <a:ext cx="155448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1E2761"/>
                </a:solidFill>
                <a:latin typeface="Calibri"/>
              </a:rPr>
              <a:t>Capacitacion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726679" y="4672584"/>
            <a:ext cx="4114800" cy="36576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Coordinar el programa anual de entrenamiento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943600" y="5120640"/>
            <a:ext cx="1645920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5989320" y="5230368"/>
            <a:ext cx="155448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1E2761"/>
                </a:solidFill>
                <a:latin typeface="Calibri"/>
              </a:rPr>
              <a:t>Reporte al Consejo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726679" y="5230368"/>
            <a:ext cx="4114800" cy="36576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Informar trimestralmente al Consejo de Admon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943600" y="5678424"/>
            <a:ext cx="1645920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5989320" y="5788152"/>
            <a:ext cx="155448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1E2761"/>
                </a:solidFill>
                <a:latin typeface="Calibri"/>
              </a:rPr>
              <a:t>Actualizacion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726679" y="5788152"/>
            <a:ext cx="4114800" cy="36576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Mantener vigentes politicas, matriz y procesos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6. ESQUEMAS DE CUMPLIMIENTO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18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KYC y Expedientes Digitales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Know Your Customer - Debida diligencia del cliente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920240"/>
            <a:ext cx="3657600" cy="23774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7200" y="1920240"/>
            <a:ext cx="3657600" cy="54864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2057400"/>
            <a:ext cx="34747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SIMPLIFICADA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606040"/>
            <a:ext cx="34747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200" b="1" i="0">
                <a:solidFill>
                  <a:srgbClr val="065F46"/>
                </a:solidFill>
                <a:latin typeface="Calibri"/>
              </a:rPr>
              <a:t>Riesgo BAJO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2971800"/>
            <a:ext cx="347472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200" b="0" i="1">
                <a:solidFill>
                  <a:srgbClr val="1E2761"/>
                </a:solidFill>
                <a:latin typeface="Calibri"/>
              </a:rPr>
              <a:t>Identificacion basica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3474720"/>
            <a:ext cx="3291840" cy="7772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Empresas listadas</a:t>
            </a:r>
          </a:p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clientes recurrentes</a:t>
            </a:r>
          </a:p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bajo monto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251960" y="1920240"/>
            <a:ext cx="3657600" cy="23774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251960" y="1920240"/>
            <a:ext cx="3657600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343400" y="2057400"/>
            <a:ext cx="34747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ESTANDAR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43400" y="2606040"/>
            <a:ext cx="34747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200" b="1" i="0">
                <a:solidFill>
                  <a:srgbClr val="D4A017"/>
                </a:solidFill>
                <a:latin typeface="Calibri"/>
              </a:rPr>
              <a:t>Riesgo MEDIO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43400" y="2971800"/>
            <a:ext cx="347472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200" b="0" i="1">
                <a:solidFill>
                  <a:srgbClr val="1E2761"/>
                </a:solidFill>
                <a:latin typeface="Calibri"/>
              </a:rPr>
              <a:t>Identificacion completa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34840" y="3474720"/>
            <a:ext cx="3291840" cy="7772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Mayoria de clientes</a:t>
            </a:r>
          </a:p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range de operacion</a:t>
            </a:r>
          </a:p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normal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46720" y="1920240"/>
            <a:ext cx="3657600" cy="23774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8046720" y="1920240"/>
            <a:ext cx="3657600" cy="54864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138160" y="2057400"/>
            <a:ext cx="34747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REFORZADA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38160" y="2606040"/>
            <a:ext cx="34747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200" b="1" i="0">
                <a:solidFill>
                  <a:srgbClr val="B91C1C"/>
                </a:solidFill>
                <a:latin typeface="Calibri"/>
              </a:rPr>
              <a:t>Riesgo ALTO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138160" y="2971800"/>
            <a:ext cx="347472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200" b="0" i="1">
                <a:solidFill>
                  <a:srgbClr val="1E2761"/>
                </a:solidFill>
                <a:latin typeface="Calibri"/>
              </a:rPr>
              <a:t>Identificacion + verificacion adicional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0" y="3474720"/>
            <a:ext cx="3291840" cy="7772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PEPs, jurisdicciones</a:t>
            </a:r>
          </a:p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de alto riesgo,</a:t>
            </a:r>
          </a:p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criptoactivos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7200" y="457200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 i="0">
                <a:solidFill>
                  <a:srgbClr val="1E2761"/>
                </a:solidFill>
                <a:latin typeface="Calibri"/>
              </a:rPr>
              <a:t>Componentes del expediente digital KYC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7200" y="5029200"/>
            <a:ext cx="182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" y="5029200"/>
            <a:ext cx="52120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Identificacion oficial vigente y comprobante de domicilio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126480" y="5029200"/>
            <a:ext cx="182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0" y="5029200"/>
            <a:ext cx="52120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CURP, RFC y constancia de situacion fiscal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7200" y="5349240"/>
            <a:ext cx="182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1520" y="5349240"/>
            <a:ext cx="52120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Acta constitutiva y poderes (personas morales)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126480" y="5349240"/>
            <a:ext cx="182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00800" y="5349240"/>
            <a:ext cx="52120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Estructura accionaria con beneficiario controlador identificado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57200" y="5669280"/>
            <a:ext cx="182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31520" y="5669280"/>
            <a:ext cx="52120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Origen de los recursos declarado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126480" y="5669280"/>
            <a:ext cx="182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00800" y="5669280"/>
            <a:ext cx="52120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Validacion contra listas internacionales (OFAC, ONU, GAFI)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57200" y="5989320"/>
            <a:ext cx="182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31520" y="5989320"/>
            <a:ext cx="52120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Clasificacion de riesgo asignada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126480" y="5989320"/>
            <a:ext cx="182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00800" y="5989320"/>
            <a:ext cx="52120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Renovacion periodica conforme riesgo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6. ESQUEMAS DE CUMPLIMIENTO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19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Avisos al SAT - Tipos y Plazos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Reportes obligatorios desde el Portal SPPLD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920240"/>
            <a:ext cx="3657600" cy="3657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7200" y="1920240"/>
            <a:ext cx="3657600" cy="68580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2103120"/>
            <a:ext cx="34747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AVISO NORMAL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2788920"/>
            <a:ext cx="3291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1" i="0">
                <a:solidFill>
                  <a:srgbClr val="D4A017"/>
                </a:solidFill>
                <a:latin typeface="Calibri"/>
              </a:rPr>
              <a:t>FRECUENCIA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3063240"/>
            <a:ext cx="32918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1" i="0">
                <a:solidFill>
                  <a:srgbClr val="1E2761"/>
                </a:solidFill>
                <a:latin typeface="Calibri"/>
              </a:rPr>
              <a:t>Mensual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31520" y="3566160"/>
            <a:ext cx="3108960" cy="1828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0080" y="3703320"/>
            <a:ext cx="3291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1" i="0">
                <a:solidFill>
                  <a:srgbClr val="D4A017"/>
                </a:solidFill>
                <a:latin typeface="Calibri"/>
              </a:rPr>
              <a:t>PLAZO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3977640"/>
            <a:ext cx="3291840" cy="5943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A mas tardar el dia 17 del mes inmediato siguiente al de la operacion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31520" y="4617720"/>
            <a:ext cx="3108960" cy="1828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40080" y="4754880"/>
            <a:ext cx="3291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1" i="0">
                <a:solidFill>
                  <a:srgbClr val="D4A017"/>
                </a:solidFill>
                <a:latin typeface="Calibri"/>
              </a:rPr>
              <a:t>APLICA CUANDO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5029200"/>
            <a:ext cx="3291840" cy="5943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Operaciones que superan el umbral de aviso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251960" y="1920240"/>
            <a:ext cx="3657600" cy="3657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4251960" y="1920240"/>
            <a:ext cx="3657600" cy="68580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343400" y="2103120"/>
            <a:ext cx="34747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REPORTE EN CERO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34840" y="2788920"/>
            <a:ext cx="3291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1" i="0">
                <a:solidFill>
                  <a:srgbClr val="D4A017"/>
                </a:solidFill>
                <a:latin typeface="Calibri"/>
              </a:rPr>
              <a:t>FRECUENCIA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434840" y="3063240"/>
            <a:ext cx="32918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1" i="0">
                <a:solidFill>
                  <a:srgbClr val="1E2761"/>
                </a:solidFill>
                <a:latin typeface="Calibri"/>
              </a:rPr>
              <a:t>Mensual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26280" y="3566160"/>
            <a:ext cx="3108960" cy="1828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434840" y="3703320"/>
            <a:ext cx="3291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1" i="0">
                <a:solidFill>
                  <a:srgbClr val="D4A017"/>
                </a:solidFill>
                <a:latin typeface="Calibri"/>
              </a:rPr>
              <a:t>PLAZO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34840" y="3977640"/>
            <a:ext cx="3291840" cy="5943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Mismo plazo (dia 17)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26280" y="4617720"/>
            <a:ext cx="3108960" cy="1828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4434840" y="4754880"/>
            <a:ext cx="3291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1" i="0">
                <a:solidFill>
                  <a:srgbClr val="D4A017"/>
                </a:solidFill>
                <a:latin typeface="Calibri"/>
              </a:rPr>
              <a:t>APLICA CUANDO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434840" y="5029200"/>
            <a:ext cx="3291840" cy="5943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Cuando no hubo operaciones reportables - obligatorio igual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0" y="1920240"/>
            <a:ext cx="3657600" cy="3657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8046720" y="1920240"/>
            <a:ext cx="3657600" cy="6858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8138160" y="2103120"/>
            <a:ext cx="34747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AVISO 24 HORAS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29600" y="2788920"/>
            <a:ext cx="3291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1" i="0">
                <a:solidFill>
                  <a:srgbClr val="D4A017"/>
                </a:solidFill>
                <a:latin typeface="Calibri"/>
              </a:rPr>
              <a:t>FRECUENCIA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29600" y="3063240"/>
            <a:ext cx="32918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1" i="0">
                <a:solidFill>
                  <a:srgbClr val="1E2761"/>
                </a:solidFill>
                <a:latin typeface="Calibri"/>
              </a:rPr>
              <a:t>Inmediato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321040" y="3566160"/>
            <a:ext cx="3108960" cy="1828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8229600" y="3703320"/>
            <a:ext cx="3291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1" i="0">
                <a:solidFill>
                  <a:srgbClr val="D4A017"/>
                </a:solidFill>
                <a:latin typeface="Calibri"/>
              </a:rPr>
              <a:t>PLAZO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29600" y="3977640"/>
            <a:ext cx="3291840" cy="5943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Dentro de 24 hrs del conocimiento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321040" y="4617720"/>
            <a:ext cx="3108960" cy="1828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8229600" y="4754880"/>
            <a:ext cx="3291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1" i="0">
                <a:solidFill>
                  <a:srgbClr val="D4A017"/>
                </a:solidFill>
                <a:latin typeface="Calibri"/>
              </a:rPr>
              <a:t>APLICA CUANDO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229600" y="5029200"/>
            <a:ext cx="3291840" cy="5943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Indicios de recursos ilicitos o coincidencia con listas UIF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57200" y="5852160"/>
            <a:ext cx="11247120" cy="640080"/>
          </a:xfrm>
          <a:prstGeom prst="roundRect">
            <a:avLst>
              <a:gd name="adj" fmla="val 8000"/>
            </a:avLst>
          </a:prstGeom>
          <a:solidFill>
            <a:srgbClr val="F4C8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640080" y="5943600"/>
            <a:ext cx="10972800" cy="50292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Portal SPPLD (https://sppld.sat.gob.mx) es la unica via oficial para presentar avisos. Requiere e.firma vigente.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UIF MEXICO 2026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2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Recorrido tematico de la presentacion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548640" y="2057400"/>
            <a:ext cx="548640" cy="54864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48640" y="2130552"/>
            <a:ext cx="548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 i="0">
                <a:solidFill>
                  <a:srgbClr val="D4A017"/>
                </a:solidFill>
                <a:latin typeface="Arial Black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0160" y="2011680"/>
            <a:ext cx="4572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Marco institucional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0160" y="2331720"/>
            <a:ext cx="45720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Que es la UIF y su rol en Mexico</a:t>
            </a:r>
          </a:p>
        </p:txBody>
      </p:sp>
      <p:sp>
        <p:nvSpPr>
          <p:cNvPr id="13" name="Oval 12"/>
          <p:cNvSpPr/>
          <p:nvPr/>
        </p:nvSpPr>
        <p:spPr>
          <a:xfrm>
            <a:off x="6217920" y="2057400"/>
            <a:ext cx="548640" cy="54864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217920" y="2130552"/>
            <a:ext cx="548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 i="0">
                <a:solidFill>
                  <a:srgbClr val="D4A017"/>
                </a:solidFill>
                <a:latin typeface="Arial Black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49440" y="2011680"/>
            <a:ext cx="4572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Cronologia reformas 2025-2026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49440" y="2331720"/>
            <a:ext cx="45720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Reformas LFPIORPI y su Reglamento</a:t>
            </a:r>
          </a:p>
        </p:txBody>
      </p:sp>
      <p:sp>
        <p:nvSpPr>
          <p:cNvPr id="17" name="Oval 16"/>
          <p:cNvSpPr/>
          <p:nvPr/>
        </p:nvSpPr>
        <p:spPr>
          <a:xfrm>
            <a:off x="548640" y="2834640"/>
            <a:ext cx="548640" cy="54864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48640" y="2907792"/>
            <a:ext cx="548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 i="0">
                <a:solidFill>
                  <a:srgbClr val="D4A017"/>
                </a:solidFill>
                <a:latin typeface="Arial Black"/>
              </a:rPr>
              <a:t>03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80160" y="2788920"/>
            <a:ext cx="4572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Actividades vulnerables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80160" y="3108960"/>
            <a:ext cx="45720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17 actividades del Art. 17 LFPIORPI</a:t>
            </a:r>
          </a:p>
        </p:txBody>
      </p:sp>
      <p:sp>
        <p:nvSpPr>
          <p:cNvPr id="21" name="Oval 20"/>
          <p:cNvSpPr/>
          <p:nvPr/>
        </p:nvSpPr>
        <p:spPr>
          <a:xfrm>
            <a:off x="6217920" y="2834640"/>
            <a:ext cx="548640" cy="54864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217920" y="2907792"/>
            <a:ext cx="548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 i="0">
                <a:solidFill>
                  <a:srgbClr val="D4A017"/>
                </a:solidFill>
                <a:latin typeface="Arial Black"/>
              </a:rPr>
              <a:t>04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49440" y="2788920"/>
            <a:ext cx="4572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Umbrales 2026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49440" y="3108960"/>
            <a:ext cx="45720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Limites en UMA actualizados</a:t>
            </a:r>
          </a:p>
        </p:txBody>
      </p:sp>
      <p:sp>
        <p:nvSpPr>
          <p:cNvPr id="25" name="Oval 24"/>
          <p:cNvSpPr/>
          <p:nvPr/>
        </p:nvSpPr>
        <p:spPr>
          <a:xfrm>
            <a:off x="548640" y="3611880"/>
            <a:ext cx="548640" cy="54864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48640" y="3685032"/>
            <a:ext cx="548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 i="0">
                <a:solidFill>
                  <a:srgbClr val="D4A017"/>
                </a:solidFill>
                <a:latin typeface="Arial Black"/>
              </a:rPr>
              <a:t>05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80160" y="3566160"/>
            <a:ext cx="4572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Nuevas obligaciones Art. 18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80160" y="3886200"/>
            <a:ext cx="45720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5 nuevas fracciones desde 2025</a:t>
            </a:r>
          </a:p>
        </p:txBody>
      </p:sp>
      <p:sp>
        <p:nvSpPr>
          <p:cNvPr id="29" name="Oval 28"/>
          <p:cNvSpPr/>
          <p:nvPr/>
        </p:nvSpPr>
        <p:spPr>
          <a:xfrm>
            <a:off x="6217920" y="3611880"/>
            <a:ext cx="548640" cy="54864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6217920" y="3685032"/>
            <a:ext cx="548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 i="0">
                <a:solidFill>
                  <a:srgbClr val="D4A017"/>
                </a:solidFill>
                <a:latin typeface="Arial Black"/>
              </a:rPr>
              <a:t>06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949440" y="3566160"/>
            <a:ext cx="4572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El papel del Contador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949440" y="3886200"/>
            <a:ext cx="45720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Responsabilidades y obligaciones</a:t>
            </a:r>
          </a:p>
        </p:txBody>
      </p:sp>
      <p:sp>
        <p:nvSpPr>
          <p:cNvPr id="33" name="Oval 32"/>
          <p:cNvSpPr/>
          <p:nvPr/>
        </p:nvSpPr>
        <p:spPr>
          <a:xfrm>
            <a:off x="548640" y="4389120"/>
            <a:ext cx="548640" cy="54864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548640" y="4462272"/>
            <a:ext cx="548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 i="0">
                <a:solidFill>
                  <a:srgbClr val="D4A017"/>
                </a:solidFill>
                <a:latin typeface="Arial Black"/>
              </a:rPr>
              <a:t>07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280160" y="4343400"/>
            <a:ext cx="4572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Esquemas de cumplimiento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280160" y="4663440"/>
            <a:ext cx="45720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Como estructurar el programa PLD/FT</a:t>
            </a:r>
          </a:p>
        </p:txBody>
      </p:sp>
      <p:sp>
        <p:nvSpPr>
          <p:cNvPr id="37" name="Oval 36"/>
          <p:cNvSpPr/>
          <p:nvPr/>
        </p:nvSpPr>
        <p:spPr>
          <a:xfrm>
            <a:off x="6217920" y="4389120"/>
            <a:ext cx="548640" cy="54864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6217920" y="4462272"/>
            <a:ext cx="548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 i="0">
                <a:solidFill>
                  <a:srgbClr val="D4A017"/>
                </a:solidFill>
                <a:latin typeface="Arial Black"/>
              </a:rPr>
              <a:t>08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949440" y="4343400"/>
            <a:ext cx="4572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Riesgos y sanciones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949440" y="4663440"/>
            <a:ext cx="45720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Multas, clausura y responsabilidad penal</a:t>
            </a:r>
          </a:p>
        </p:txBody>
      </p:sp>
      <p:sp>
        <p:nvSpPr>
          <p:cNvPr id="41" name="Oval 40"/>
          <p:cNvSpPr/>
          <p:nvPr/>
        </p:nvSpPr>
        <p:spPr>
          <a:xfrm>
            <a:off x="548640" y="5166360"/>
            <a:ext cx="548640" cy="54864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548640" y="5239512"/>
            <a:ext cx="548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 i="0">
                <a:solidFill>
                  <a:srgbClr val="D4A017"/>
                </a:solidFill>
                <a:latin typeface="Arial Black"/>
              </a:rPr>
              <a:t>09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280160" y="5120640"/>
            <a:ext cx="4572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Convenio UIF-CNBV 2026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280160" y="5440680"/>
            <a:ext cx="45720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Y certificacion PLD/FT</a:t>
            </a:r>
          </a:p>
        </p:txBody>
      </p:sp>
      <p:sp>
        <p:nvSpPr>
          <p:cNvPr id="45" name="Oval 44"/>
          <p:cNvSpPr/>
          <p:nvPr/>
        </p:nvSpPr>
        <p:spPr>
          <a:xfrm>
            <a:off x="6217920" y="5166360"/>
            <a:ext cx="548640" cy="54864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6217920" y="5239512"/>
            <a:ext cx="5486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 i="0">
                <a:solidFill>
                  <a:srgbClr val="D4A017"/>
                </a:solidFill>
                <a:latin typeface="Arial Black"/>
              </a:rPr>
              <a:t>10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949440" y="5120640"/>
            <a:ext cx="4572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Caso practico y conclusiones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949440" y="5440680"/>
            <a:ext cx="45720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Aplicacion real en una empresa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6. ESQUEMAS DE CUMPLIMIENTO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20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Capacitacion Anual Obligatoria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Nueva obligacion Art. 18 fr. IX (reforma 2025)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828800"/>
            <a:ext cx="5486400" cy="43891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85800" y="1965960"/>
            <a:ext cx="50292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libri"/>
              </a:rPr>
              <a:t>Estructura del programa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" y="2377440"/>
            <a:ext cx="109728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68680" y="2423160"/>
            <a:ext cx="48463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Frecuencia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2651760"/>
            <a:ext cx="484632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Minimo una sesion al ano por colaborador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5800" y="2926080"/>
            <a:ext cx="109728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68680" y="2971800"/>
            <a:ext cx="48463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Cobertura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3200400"/>
            <a:ext cx="484632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Todo el personal con responsabilidades PLD/FT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5800" y="3474720"/>
            <a:ext cx="109728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68680" y="3520440"/>
            <a:ext cx="48463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Contenido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8680" y="3749040"/>
            <a:ext cx="484632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Marco legal, tipologias, deteccion de senales, deber de informar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4023360"/>
            <a:ext cx="109728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68680" y="4069080"/>
            <a:ext cx="48463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Documentacion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297680"/>
            <a:ext cx="484632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Lista de asistencia, materiales, evaluacion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85800" y="4572000"/>
            <a:ext cx="109728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868680" y="4617720"/>
            <a:ext cx="48463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Modalidad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4846320"/>
            <a:ext cx="484632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Presencial, en linea o mixta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85800" y="5120640"/>
            <a:ext cx="109728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868680" y="5166360"/>
            <a:ext cx="48463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Refresh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68680" y="5394960"/>
            <a:ext cx="484632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Capacitacion adicional cuando hay reforma normativa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5800" y="5669280"/>
            <a:ext cx="109728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868680" y="5715000"/>
            <a:ext cx="48463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Evaluacion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68680" y="5943600"/>
            <a:ext cx="484632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Examen al final con calificacion minima documentada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217920" y="1828800"/>
            <a:ext cx="5486400" cy="4389120"/>
          </a:xfrm>
          <a:prstGeom prst="roundRect">
            <a:avLst>
              <a:gd name="adj" fmla="val 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6400800" y="1965960"/>
            <a:ext cx="50292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800" b="1" i="0">
                <a:solidFill>
                  <a:srgbClr val="D4A017"/>
                </a:solidFill>
                <a:latin typeface="Calibri"/>
              </a:rPr>
              <a:t>Temas obligatorios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00800" y="246888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▸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2468880"/>
            <a:ext cx="5029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CADCFC"/>
                </a:solidFill>
                <a:latin typeface="Calibri"/>
              </a:rPr>
              <a:t>Marco normativo: LFPIORPI, Reglamento y Reglas Generales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00800" y="283464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▸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629400" y="2834640"/>
            <a:ext cx="5029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CADCFC"/>
                </a:solidFill>
                <a:latin typeface="Calibri"/>
              </a:rPr>
              <a:t>Tipologias de lavado y financiamiento al terrorismo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00800" y="32004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▸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629400" y="3200400"/>
            <a:ext cx="5029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CADCFC"/>
                </a:solidFill>
                <a:latin typeface="Calibri"/>
              </a:rPr>
              <a:t>Actividades vulnerables aplicables al negocio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00800" y="356616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▸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629400" y="3566160"/>
            <a:ext cx="5029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CADCFC"/>
                </a:solidFill>
                <a:latin typeface="Calibri"/>
              </a:rPr>
              <a:t>Procedimientos KYC y debida diligencia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00800" y="393192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▸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629400" y="3931920"/>
            <a:ext cx="5029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CADCFC"/>
                </a:solidFill>
                <a:latin typeface="Calibri"/>
              </a:rPr>
              <a:t>Identificacion de beneficiario controlador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00800" y="429768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▸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629400" y="4297680"/>
            <a:ext cx="5029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CADCFC"/>
                </a:solidFill>
                <a:latin typeface="Calibri"/>
              </a:rPr>
              <a:t>Senales de alerta y operaciones inusuales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00800" y="466344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▸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629400" y="4663440"/>
            <a:ext cx="5029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CADCFC"/>
                </a:solidFill>
                <a:latin typeface="Calibri"/>
              </a:rPr>
              <a:t>Deber de informar y proteccion al colaborador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400800" y="50292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▸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629400" y="5029200"/>
            <a:ext cx="5029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CADCFC"/>
                </a:solidFill>
                <a:latin typeface="Calibri"/>
              </a:rPr>
              <a:t>Uso del portal SPPLD y emision de XML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400800" y="539496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▸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629400" y="5394960"/>
            <a:ext cx="5029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CADCFC"/>
                </a:solidFill>
                <a:latin typeface="Calibri"/>
              </a:rPr>
              <a:t>Sanciones por incumplimiento individual y empresarial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400800" y="576072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▸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629400" y="5760720"/>
            <a:ext cx="5029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CADCFC"/>
                </a:solidFill>
                <a:latin typeface="Calibri"/>
              </a:rPr>
              <a:t>Actualizaciones recientes (UIF-CNBV 2026)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6. ESQUEMAS DE CUMPLIMIENTO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21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Mecanismos Automatizados de Monitoreo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Tecnologia obligatoria - Art. 18 fr. X (reforma 2025)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828800"/>
            <a:ext cx="11247120" cy="10058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7200" y="1828800"/>
            <a:ext cx="109728" cy="10058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85800" y="1965960"/>
            <a:ext cx="1078992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0" i="1">
                <a:solidFill>
                  <a:srgbClr val="334155"/>
                </a:solidFill>
                <a:latin typeface="Calibri"/>
              </a:rPr>
              <a:t>El sujeto obligado debe contar con tecnologia capaz de monitorear las operaciones de forma permanente y construir un perfil transaccional dinamico de cada cliente.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7200" y="3108960"/>
            <a:ext cx="3657600" cy="14173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57200" y="3108960"/>
            <a:ext cx="109728" cy="14173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85800" y="3200400"/>
            <a:ext cx="333756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1" i="0">
                <a:solidFill>
                  <a:srgbClr val="1E2761"/>
                </a:solidFill>
                <a:latin typeface="Calibri"/>
              </a:rPr>
              <a:t>Acumulacion automatica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3566160"/>
            <a:ext cx="3337560" cy="9144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Suma operaciones por cliente para detectar umbrales rebasados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251960" y="3108960"/>
            <a:ext cx="3657600" cy="14173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4251960" y="3108960"/>
            <a:ext cx="109728" cy="14173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480560" y="3200400"/>
            <a:ext cx="333756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1" i="0">
                <a:solidFill>
                  <a:srgbClr val="1E2761"/>
                </a:solidFill>
                <a:latin typeface="Calibri"/>
              </a:rPr>
              <a:t>Listas PLD/FT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3566160"/>
            <a:ext cx="3337560" cy="9144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Cruce contra listas OFAC, ONU, GAFI y bloqueadas SAT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046720" y="3108960"/>
            <a:ext cx="3657600" cy="14173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8046720" y="3108960"/>
            <a:ext cx="109728" cy="14173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275320" y="3200400"/>
            <a:ext cx="333756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1" i="0">
                <a:solidFill>
                  <a:srgbClr val="1E2761"/>
                </a:solidFill>
                <a:latin typeface="Calibri"/>
              </a:rPr>
              <a:t>Alertas en tiempo real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3566160"/>
            <a:ext cx="3337560" cy="9144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Notificaciones al oficial de cumplimiento por operaciones inusuales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57200" y="4663440"/>
            <a:ext cx="3657600" cy="14173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457200" y="4663440"/>
            <a:ext cx="109728" cy="14173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85800" y="4754880"/>
            <a:ext cx="333756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1" i="0">
                <a:solidFill>
                  <a:srgbClr val="1E2761"/>
                </a:solidFill>
                <a:latin typeface="Calibri"/>
              </a:rPr>
              <a:t>Perfil transaccional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5800" y="5120640"/>
            <a:ext cx="3337560" cy="9144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Comportamiento esperado vs. real del cliente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251960" y="4663440"/>
            <a:ext cx="3657600" cy="14173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4251960" y="4663440"/>
            <a:ext cx="109728" cy="14173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4480560" y="4754880"/>
            <a:ext cx="333756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1" i="0">
                <a:solidFill>
                  <a:srgbClr val="1E2761"/>
                </a:solidFill>
                <a:latin typeface="Calibri"/>
              </a:rPr>
              <a:t>Generacion de XML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480560" y="5120640"/>
            <a:ext cx="3337560" cy="9144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Emision automatica de avisos en formato SAT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046720" y="4663440"/>
            <a:ext cx="3657600" cy="14173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8046720" y="4663440"/>
            <a:ext cx="109728" cy="14173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8275320" y="4754880"/>
            <a:ext cx="333756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1" i="0">
                <a:solidFill>
                  <a:srgbClr val="1E2761"/>
                </a:solidFill>
                <a:latin typeface="Calibri"/>
              </a:rPr>
              <a:t>Audit trail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75320" y="5120640"/>
            <a:ext cx="3337560" cy="9144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Bitacora completa de eventos para auditoria posterior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6. ESQUEMAS DE CUMPLIMIENTO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22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Auditoria Anual del Programa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Nueva obligacion - Art. 18 fr. XI (reforma 2025)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828800"/>
            <a:ext cx="5486400" cy="4023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7200" y="1828800"/>
            <a:ext cx="5486400" cy="5486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1965960"/>
            <a:ext cx="53035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AUDITORIA INTERNA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25146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" y="2514600"/>
            <a:ext cx="480060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Realizada por personal independiente del area de cumplimiento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301752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■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0120" y="3017520"/>
            <a:ext cx="480060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Puede ser el area de auditoria interna corporativa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352044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■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0120" y="3520440"/>
            <a:ext cx="480060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Permitida en empresas con bajo perfil de riesgo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402336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■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60120" y="4023360"/>
            <a:ext cx="480060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Informe debe presentarse al Consejo de Admon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452628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■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60120" y="4526280"/>
            <a:ext cx="480060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Frecuencia minima: anual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" y="50292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■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60120" y="5029200"/>
            <a:ext cx="480060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Documentar plan de trabajo y papeles de auditoria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17920" y="1828800"/>
            <a:ext cx="5486400" cy="4023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6217920" y="1828800"/>
            <a:ext cx="5486400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309360" y="1965960"/>
            <a:ext cx="53035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Calibri"/>
              </a:rPr>
              <a:t>AUDITORIA EXTERNA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25146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■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20840" y="2514600"/>
            <a:ext cx="480060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Realizada por firma o contador independiente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46520" y="301752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■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20840" y="3017520"/>
            <a:ext cx="480060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Recomendada para empresas de alto riesgo o tamano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46520" y="352044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■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720840" y="3520440"/>
            <a:ext cx="480060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Mayor objetividad y respaldo en caso de revision UIF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46520" y="402336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■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720840" y="4023360"/>
            <a:ext cx="480060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Reporte formal con dictamen de cumplimiento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46520" y="452628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■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720840" y="4526280"/>
            <a:ext cx="480060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Frecuencia minima: anual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46520" y="502920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■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720840" y="5029200"/>
            <a:ext cx="480060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Comunmente exigida por Consejos de Admon. corporativos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57200" y="5989320"/>
            <a:ext cx="11247120" cy="365760"/>
          </a:xfrm>
          <a:prstGeom prst="roundRect">
            <a:avLst>
              <a:gd name="adj" fmla="val 8000"/>
            </a:avLst>
          </a:prstGeom>
          <a:solidFill>
            <a:srgbClr val="F4C8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640080" y="6025896"/>
            <a:ext cx="10972800" cy="292608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100" b="1" i="1">
                <a:solidFill>
                  <a:srgbClr val="1E2761"/>
                </a:solidFill>
                <a:latin typeface="Calibri"/>
              </a:rPr>
              <a:t>La auditoria debe verificar la eficacia del programa, no solo su existencia documental.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7. RIESGOS Y SANCIONES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23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Sanciones y Multas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Regimen sancionatorio de la LFPIORPI - Valores 2026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57200" y="1920240"/>
            <a:ext cx="4114800" cy="45720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57200" y="2011680"/>
            <a:ext cx="41148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Infraccion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0" y="1920240"/>
            <a:ext cx="2560320" cy="45720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572000" y="2011680"/>
            <a:ext cx="256032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Sancion (UMA)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32320" y="1920240"/>
            <a:ext cx="2743200" cy="45720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132320" y="2011680"/>
            <a:ext cx="27432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Monto MXN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875520" y="1920240"/>
            <a:ext cx="1828800" cy="45720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875520" y="2011680"/>
            <a:ext cx="18288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Severidad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" y="2377440"/>
            <a:ext cx="4114800" cy="4114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48640" y="2468880"/>
            <a:ext cx="39319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Omitir presentar aviso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0" y="2377440"/>
            <a:ext cx="2560320" cy="4114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663440" y="2468880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10,000 - 65,000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132320" y="2377440"/>
            <a:ext cx="2743200" cy="4114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7223760" y="2468880"/>
            <a:ext cx="25603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$1.17M - $7.6M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875520" y="2377440"/>
            <a:ext cx="1828800" cy="4114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0149840" y="2468880"/>
            <a:ext cx="1280160" cy="2286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0149840" y="2496312"/>
            <a:ext cx="1280160" cy="1828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Calibri"/>
              </a:rPr>
              <a:t>GRAVE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" y="2788920"/>
            <a:ext cx="4114800" cy="41148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548640" y="2880360"/>
            <a:ext cx="39319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Aviso fuera de plazo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0" y="2788920"/>
            <a:ext cx="2560320" cy="41148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4663440" y="2880360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2,000 - 10,000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132320" y="2788920"/>
            <a:ext cx="2743200" cy="41148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7223760" y="2880360"/>
            <a:ext cx="25603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$234K - $1.17M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875520" y="2788920"/>
            <a:ext cx="1828800" cy="41148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10149840" y="2880360"/>
            <a:ext cx="1280160" cy="22860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10149840" y="2907792"/>
            <a:ext cx="1280160" cy="1828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Calibri"/>
              </a:rPr>
              <a:t>MEDIA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57200" y="3200400"/>
            <a:ext cx="4114800" cy="4114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548640" y="3291840"/>
            <a:ext cx="39319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Aviso con errores u omision de datos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572000" y="3200400"/>
            <a:ext cx="2560320" cy="4114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4663440" y="3291840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200 - 2,000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132320" y="3200400"/>
            <a:ext cx="2743200" cy="4114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7223760" y="3291840"/>
            <a:ext cx="25603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$23K - $234K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875520" y="3200400"/>
            <a:ext cx="1828800" cy="4114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ectangle 41"/>
          <p:cNvSpPr/>
          <p:nvPr/>
        </p:nvSpPr>
        <p:spPr>
          <a:xfrm>
            <a:off x="10149840" y="3291840"/>
            <a:ext cx="1280160" cy="2286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10149840" y="3319272"/>
            <a:ext cx="1280160" cy="1828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Calibri"/>
              </a:rPr>
              <a:t>LEVE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57200" y="3611880"/>
            <a:ext cx="4114800" cy="41148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548640" y="3703320"/>
            <a:ext cx="39319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Falta de identificacion del cliente</a:t>
            </a:r>
          </a:p>
        </p:txBody>
      </p:sp>
      <p:sp>
        <p:nvSpPr>
          <p:cNvPr id="46" name="Rectangle 45"/>
          <p:cNvSpPr/>
          <p:nvPr/>
        </p:nvSpPr>
        <p:spPr>
          <a:xfrm>
            <a:off x="4572000" y="3611880"/>
            <a:ext cx="2560320" cy="41148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4663440" y="3703320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200 - 2,000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132320" y="3611880"/>
            <a:ext cx="2743200" cy="41148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7223760" y="3703320"/>
            <a:ext cx="25603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$23K - $234K</a:t>
            </a:r>
          </a:p>
        </p:txBody>
      </p:sp>
      <p:sp>
        <p:nvSpPr>
          <p:cNvPr id="50" name="Rectangle 49"/>
          <p:cNvSpPr/>
          <p:nvPr/>
        </p:nvSpPr>
        <p:spPr>
          <a:xfrm>
            <a:off x="9875520" y="3611880"/>
            <a:ext cx="1828800" cy="41148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Rectangle 50"/>
          <p:cNvSpPr/>
          <p:nvPr/>
        </p:nvSpPr>
        <p:spPr>
          <a:xfrm>
            <a:off x="10149840" y="3703320"/>
            <a:ext cx="1280160" cy="2286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10149840" y="3730752"/>
            <a:ext cx="1280160" cy="1828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Calibri"/>
              </a:rPr>
              <a:t>LEVE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57200" y="4023360"/>
            <a:ext cx="4114800" cy="4114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548640" y="4114800"/>
            <a:ext cx="39319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Operacion en efectivo arriba de limite</a:t>
            </a:r>
          </a:p>
        </p:txBody>
      </p:sp>
      <p:sp>
        <p:nvSpPr>
          <p:cNvPr id="55" name="Rectangle 54"/>
          <p:cNvSpPr/>
          <p:nvPr/>
        </p:nvSpPr>
        <p:spPr>
          <a:xfrm>
            <a:off x="4572000" y="4023360"/>
            <a:ext cx="2560320" cy="4114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4663440" y="4114800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10-100% valor operacion</a:t>
            </a:r>
          </a:p>
        </p:txBody>
      </p:sp>
      <p:sp>
        <p:nvSpPr>
          <p:cNvPr id="57" name="Rectangle 56"/>
          <p:cNvSpPr/>
          <p:nvPr/>
        </p:nvSpPr>
        <p:spPr>
          <a:xfrm>
            <a:off x="7132320" y="4023360"/>
            <a:ext cx="2743200" cy="4114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TextBox 57"/>
          <p:cNvSpPr txBox="1"/>
          <p:nvPr/>
        </p:nvSpPr>
        <p:spPr>
          <a:xfrm>
            <a:off x="7223760" y="4114800"/>
            <a:ext cx="25603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Variable</a:t>
            </a:r>
          </a:p>
        </p:txBody>
      </p:sp>
      <p:sp>
        <p:nvSpPr>
          <p:cNvPr id="59" name="Rectangle 58"/>
          <p:cNvSpPr/>
          <p:nvPr/>
        </p:nvSpPr>
        <p:spPr>
          <a:xfrm>
            <a:off x="9875520" y="4023360"/>
            <a:ext cx="1828800" cy="4114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Rectangle 59"/>
          <p:cNvSpPr/>
          <p:nvPr/>
        </p:nvSpPr>
        <p:spPr>
          <a:xfrm>
            <a:off x="10149840" y="4114800"/>
            <a:ext cx="1280160" cy="2286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TextBox 60"/>
          <p:cNvSpPr txBox="1"/>
          <p:nvPr/>
        </p:nvSpPr>
        <p:spPr>
          <a:xfrm>
            <a:off x="10149840" y="4142232"/>
            <a:ext cx="1280160" cy="1828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Calibri"/>
              </a:rPr>
              <a:t>GRAVE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57200" y="4434840"/>
            <a:ext cx="4114800" cy="41148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TextBox 62"/>
          <p:cNvSpPr txBox="1"/>
          <p:nvPr/>
        </p:nvSpPr>
        <p:spPr>
          <a:xfrm>
            <a:off x="548640" y="4526280"/>
            <a:ext cx="39319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No conservar informacion 10 anos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572000" y="4434840"/>
            <a:ext cx="2560320" cy="41148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4663440" y="4526280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5,000 - 50,000</a:t>
            </a:r>
          </a:p>
        </p:txBody>
      </p:sp>
      <p:sp>
        <p:nvSpPr>
          <p:cNvPr id="66" name="Rectangle 65"/>
          <p:cNvSpPr/>
          <p:nvPr/>
        </p:nvSpPr>
        <p:spPr>
          <a:xfrm>
            <a:off x="7132320" y="4434840"/>
            <a:ext cx="2743200" cy="41148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TextBox 66"/>
          <p:cNvSpPr txBox="1"/>
          <p:nvPr/>
        </p:nvSpPr>
        <p:spPr>
          <a:xfrm>
            <a:off x="7223760" y="4526280"/>
            <a:ext cx="25603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$586K - $5.86M</a:t>
            </a:r>
          </a:p>
        </p:txBody>
      </p:sp>
      <p:sp>
        <p:nvSpPr>
          <p:cNvPr id="68" name="Rectangle 67"/>
          <p:cNvSpPr/>
          <p:nvPr/>
        </p:nvSpPr>
        <p:spPr>
          <a:xfrm>
            <a:off x="9875520" y="4434840"/>
            <a:ext cx="1828800" cy="41148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Rectangle 68"/>
          <p:cNvSpPr/>
          <p:nvPr/>
        </p:nvSpPr>
        <p:spPr>
          <a:xfrm>
            <a:off x="10149840" y="4526280"/>
            <a:ext cx="1280160" cy="2286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TextBox 69"/>
          <p:cNvSpPr txBox="1"/>
          <p:nvPr/>
        </p:nvSpPr>
        <p:spPr>
          <a:xfrm>
            <a:off x="10149840" y="4553712"/>
            <a:ext cx="1280160" cy="1828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Calibri"/>
              </a:rPr>
              <a:t>GRAVE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57200" y="4846320"/>
            <a:ext cx="4114800" cy="4114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TextBox 71"/>
          <p:cNvSpPr txBox="1"/>
          <p:nvPr/>
        </p:nvSpPr>
        <p:spPr>
          <a:xfrm>
            <a:off x="548640" y="4937760"/>
            <a:ext cx="39319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No designar oficial de cumplimiento</a:t>
            </a:r>
          </a:p>
        </p:txBody>
      </p:sp>
      <p:sp>
        <p:nvSpPr>
          <p:cNvPr id="73" name="Rectangle 72"/>
          <p:cNvSpPr/>
          <p:nvPr/>
        </p:nvSpPr>
        <p:spPr>
          <a:xfrm>
            <a:off x="4572000" y="4846320"/>
            <a:ext cx="2560320" cy="4114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TextBox 73"/>
          <p:cNvSpPr txBox="1"/>
          <p:nvPr/>
        </p:nvSpPr>
        <p:spPr>
          <a:xfrm>
            <a:off x="4663440" y="4937760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1,000 - 10,000</a:t>
            </a:r>
          </a:p>
        </p:txBody>
      </p:sp>
      <p:sp>
        <p:nvSpPr>
          <p:cNvPr id="75" name="Rectangle 74"/>
          <p:cNvSpPr/>
          <p:nvPr/>
        </p:nvSpPr>
        <p:spPr>
          <a:xfrm>
            <a:off x="7132320" y="4846320"/>
            <a:ext cx="2743200" cy="4114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TextBox 75"/>
          <p:cNvSpPr txBox="1"/>
          <p:nvPr/>
        </p:nvSpPr>
        <p:spPr>
          <a:xfrm>
            <a:off x="7223760" y="4937760"/>
            <a:ext cx="25603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$117K - $1.17M</a:t>
            </a:r>
          </a:p>
        </p:txBody>
      </p:sp>
      <p:sp>
        <p:nvSpPr>
          <p:cNvPr id="77" name="Rectangle 76"/>
          <p:cNvSpPr/>
          <p:nvPr/>
        </p:nvSpPr>
        <p:spPr>
          <a:xfrm>
            <a:off x="9875520" y="4846320"/>
            <a:ext cx="1828800" cy="4114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Rectangle 77"/>
          <p:cNvSpPr/>
          <p:nvPr/>
        </p:nvSpPr>
        <p:spPr>
          <a:xfrm>
            <a:off x="10149840" y="4937760"/>
            <a:ext cx="1280160" cy="22860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9" name="TextBox 78"/>
          <p:cNvSpPr txBox="1"/>
          <p:nvPr/>
        </p:nvSpPr>
        <p:spPr>
          <a:xfrm>
            <a:off x="10149840" y="4965192"/>
            <a:ext cx="1280160" cy="1828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Calibri"/>
              </a:rPr>
              <a:t>MEDIA</a:t>
            </a:r>
          </a:p>
        </p:txBody>
      </p:sp>
      <p:sp>
        <p:nvSpPr>
          <p:cNvPr id="80" name="Rectangle 79"/>
          <p:cNvSpPr/>
          <p:nvPr/>
        </p:nvSpPr>
        <p:spPr>
          <a:xfrm>
            <a:off x="457200" y="5257800"/>
            <a:ext cx="4114800" cy="41148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TextBox 80"/>
          <p:cNvSpPr txBox="1"/>
          <p:nvPr/>
        </p:nvSpPr>
        <p:spPr>
          <a:xfrm>
            <a:off x="548640" y="5349240"/>
            <a:ext cx="39319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No identificar beneficiario controlador (CFF)</a:t>
            </a:r>
          </a:p>
        </p:txBody>
      </p:sp>
      <p:sp>
        <p:nvSpPr>
          <p:cNvPr id="82" name="Rectangle 81"/>
          <p:cNvSpPr/>
          <p:nvPr/>
        </p:nvSpPr>
        <p:spPr>
          <a:xfrm>
            <a:off x="4572000" y="5257800"/>
            <a:ext cx="2560320" cy="41148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TextBox 82"/>
          <p:cNvSpPr txBox="1"/>
          <p:nvPr/>
        </p:nvSpPr>
        <p:spPr>
          <a:xfrm>
            <a:off x="4663440" y="5349240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12,790 a 17,054</a:t>
            </a:r>
          </a:p>
        </p:txBody>
      </p:sp>
      <p:sp>
        <p:nvSpPr>
          <p:cNvPr id="84" name="Rectangle 83"/>
          <p:cNvSpPr/>
          <p:nvPr/>
        </p:nvSpPr>
        <p:spPr>
          <a:xfrm>
            <a:off x="7132320" y="5257800"/>
            <a:ext cx="2743200" cy="41148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TextBox 84"/>
          <p:cNvSpPr txBox="1"/>
          <p:nvPr/>
        </p:nvSpPr>
        <p:spPr>
          <a:xfrm>
            <a:off x="7223760" y="5349240"/>
            <a:ext cx="25603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$1.5M - $2M</a:t>
            </a:r>
          </a:p>
        </p:txBody>
      </p:sp>
      <p:sp>
        <p:nvSpPr>
          <p:cNvPr id="86" name="Rectangle 85"/>
          <p:cNvSpPr/>
          <p:nvPr/>
        </p:nvSpPr>
        <p:spPr>
          <a:xfrm>
            <a:off x="9875520" y="5257800"/>
            <a:ext cx="1828800" cy="41148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7" name="Rectangle 86"/>
          <p:cNvSpPr/>
          <p:nvPr/>
        </p:nvSpPr>
        <p:spPr>
          <a:xfrm>
            <a:off x="10149840" y="5349240"/>
            <a:ext cx="1280160" cy="2286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8" name="TextBox 87"/>
          <p:cNvSpPr txBox="1"/>
          <p:nvPr/>
        </p:nvSpPr>
        <p:spPr>
          <a:xfrm>
            <a:off x="10149840" y="5376672"/>
            <a:ext cx="1280160" cy="1828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Calibri"/>
              </a:rPr>
              <a:t>GRAVE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457200" y="5943600"/>
            <a:ext cx="112471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0" i="1">
                <a:solidFill>
                  <a:srgbClr val="64748B"/>
                </a:solidFill>
                <a:latin typeface="Calibri"/>
              </a:rPr>
              <a:t>Valor UMA 2026: $117.31 MXN diarios (vigente 1-ene-2026 a 31-ene-2027)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7. RIESGOS Y SANCIONES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24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Riesgos para Empresas que NO Cumplen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Mas alla de las multas: el impacto integral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920240"/>
            <a:ext cx="2788920" cy="2057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7200" y="1920240"/>
            <a:ext cx="2788920" cy="50292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2039112"/>
            <a:ext cx="260604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FINANCIERO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560320"/>
            <a:ext cx="2514600" cy="6400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200" b="1" i="0">
                <a:solidFill>
                  <a:srgbClr val="1E2761"/>
                </a:solidFill>
                <a:latin typeface="Calibri"/>
              </a:rPr>
              <a:t>Multas economicas</a:t>
            </a:r>
          </a:p>
          <a:p>
            <a:pPr algn="ctr"/>
            <a:r>
              <a:rPr sz="1200" b="1" i="0">
                <a:solidFill>
                  <a:srgbClr val="1E2761"/>
                </a:solidFill>
                <a:latin typeface="Calibri"/>
              </a:rPr>
              <a:t>hasta $7.6M MXN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1520" y="3246120"/>
            <a:ext cx="2240280" cy="1828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94360" y="3337560"/>
            <a:ext cx="2514600" cy="5943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Suspende flujo de caja</a:t>
            </a:r>
          </a:p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y utilidades del ejercicio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337560" y="1920240"/>
            <a:ext cx="2788920" cy="2057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3337560" y="1920240"/>
            <a:ext cx="2788920" cy="50292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3429000" y="2039112"/>
            <a:ext cx="260604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OPERATIVO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2560320"/>
            <a:ext cx="2514600" cy="6400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200" b="1" i="0">
                <a:solidFill>
                  <a:srgbClr val="1E2761"/>
                </a:solidFill>
                <a:latin typeface="Calibri"/>
              </a:rPr>
              <a:t>Clausura temporal</a:t>
            </a:r>
          </a:p>
          <a:p>
            <a:pPr algn="ctr"/>
            <a:r>
              <a:rPr sz="1200" b="1" i="0">
                <a:solidFill>
                  <a:srgbClr val="1E2761"/>
                </a:solidFill>
                <a:latin typeface="Calibri"/>
              </a:rPr>
              <a:t>o definitiva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11880" y="3246120"/>
            <a:ext cx="2240280" cy="1828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3474720" y="3337560"/>
            <a:ext cx="2514600" cy="5943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Imposibilidad de operar</a:t>
            </a:r>
          </a:p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perdida de licencias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17920" y="1920240"/>
            <a:ext cx="2788920" cy="2057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217920" y="1920240"/>
            <a:ext cx="2788920" cy="50292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309360" y="2039112"/>
            <a:ext cx="260604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PENAL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55080" y="2560320"/>
            <a:ext cx="2514600" cy="6400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200" b="1" i="0">
                <a:solidFill>
                  <a:srgbClr val="1E2761"/>
                </a:solidFill>
                <a:latin typeface="Calibri"/>
              </a:rPr>
              <a:t>Investigacion penal</a:t>
            </a:r>
          </a:p>
          <a:p>
            <a:pPr algn="ctr"/>
            <a:r>
              <a:rPr sz="1200" b="1" i="0">
                <a:solidFill>
                  <a:srgbClr val="1E2761"/>
                </a:solidFill>
                <a:latin typeface="Calibri"/>
              </a:rPr>
              <a:t>y prision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92240" y="3246120"/>
            <a:ext cx="2240280" cy="1828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355080" y="3337560"/>
            <a:ext cx="2514600" cy="5943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Art. 400 Bis CPF</a:t>
            </a:r>
          </a:p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hasta 15 anos de prision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098280" y="1920240"/>
            <a:ext cx="2788920" cy="2057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9098280" y="1920240"/>
            <a:ext cx="2788920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9189720" y="2039112"/>
            <a:ext cx="260604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REPUTACIONAL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235440" y="2560320"/>
            <a:ext cx="2514600" cy="6400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200" b="1" i="0">
                <a:solidFill>
                  <a:srgbClr val="1E2761"/>
                </a:solidFill>
                <a:latin typeface="Calibri"/>
              </a:rPr>
              <a:t>Dano de imagen y</a:t>
            </a:r>
          </a:p>
          <a:p>
            <a:pPr algn="ctr"/>
            <a:r>
              <a:rPr sz="1200" b="1" i="0">
                <a:solidFill>
                  <a:srgbClr val="1E2761"/>
                </a:solidFill>
                <a:latin typeface="Calibri"/>
              </a:rPr>
              <a:t>perdida de confianza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372600" y="3246120"/>
            <a:ext cx="2240280" cy="1828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9235440" y="3337560"/>
            <a:ext cx="2514600" cy="5943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Clientes, proveedores y</a:t>
            </a:r>
          </a:p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bancos cierran cuentas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57200" y="4114800"/>
            <a:ext cx="2788920" cy="2057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457200" y="4114800"/>
            <a:ext cx="2788920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548640" y="4233672"/>
            <a:ext cx="260604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BANCARIO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94360" y="4754880"/>
            <a:ext cx="2514600" cy="6400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200" b="1" i="0">
                <a:solidFill>
                  <a:srgbClr val="1E2761"/>
                </a:solidFill>
                <a:latin typeface="Calibri"/>
              </a:rPr>
              <a:t>Cancelacion de</a:t>
            </a:r>
          </a:p>
          <a:p>
            <a:pPr algn="ctr"/>
            <a:r>
              <a:rPr sz="1200" b="1" i="0">
                <a:solidFill>
                  <a:srgbClr val="1E2761"/>
                </a:solidFill>
                <a:latin typeface="Calibri"/>
              </a:rPr>
              <a:t>cuentas bancarias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31520" y="5440680"/>
            <a:ext cx="2240280" cy="1828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594360" y="5532120"/>
            <a:ext cx="2514600" cy="5943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Sin cuenta no hay</a:t>
            </a:r>
          </a:p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operacion comercial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3337560" y="4114800"/>
            <a:ext cx="2788920" cy="2057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39"/>
          <p:cNvSpPr/>
          <p:nvPr/>
        </p:nvSpPr>
        <p:spPr>
          <a:xfrm>
            <a:off x="3337560" y="4114800"/>
            <a:ext cx="2788920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3429000" y="4233672"/>
            <a:ext cx="260604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FISCAL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474720" y="4754880"/>
            <a:ext cx="2514600" cy="6400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200" b="1" i="0">
                <a:solidFill>
                  <a:srgbClr val="1E2761"/>
                </a:solidFill>
                <a:latin typeface="Calibri"/>
              </a:rPr>
              <a:t>Revisiones SAT y</a:t>
            </a:r>
          </a:p>
          <a:p>
            <a:pPr algn="ctr"/>
            <a:r>
              <a:rPr sz="1200" b="1" i="0">
                <a:solidFill>
                  <a:srgbClr val="1E2761"/>
                </a:solidFill>
                <a:latin typeface="Calibri"/>
              </a:rPr>
              <a:t>determinacion creditos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611880" y="5440680"/>
            <a:ext cx="2240280" cy="1828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3474720" y="5532120"/>
            <a:ext cx="2514600" cy="5943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Auditorias extendidas</a:t>
            </a:r>
          </a:p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y multas fiscales adicionales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217920" y="4114800"/>
            <a:ext cx="2788920" cy="2057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ectangle 45"/>
          <p:cNvSpPr/>
          <p:nvPr/>
        </p:nvSpPr>
        <p:spPr>
          <a:xfrm>
            <a:off x="6217920" y="4114800"/>
            <a:ext cx="2788920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6309360" y="4233672"/>
            <a:ext cx="260604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CONTRACTUAL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355080" y="4754880"/>
            <a:ext cx="2514600" cy="6400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200" b="1" i="0">
                <a:solidFill>
                  <a:srgbClr val="1E2761"/>
                </a:solidFill>
                <a:latin typeface="Calibri"/>
              </a:rPr>
              <a:t>Cancelacion de</a:t>
            </a:r>
          </a:p>
          <a:p>
            <a:pPr algn="ctr"/>
            <a:r>
              <a:rPr sz="1200" b="1" i="0">
                <a:solidFill>
                  <a:srgbClr val="1E2761"/>
                </a:solidFill>
                <a:latin typeface="Calibri"/>
              </a:rPr>
              <a:t>contratos publicos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492240" y="5440680"/>
            <a:ext cx="2240280" cy="1828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6355080" y="5532120"/>
            <a:ext cx="2514600" cy="5943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Inhabilitacion para contratar</a:t>
            </a:r>
          </a:p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con gobierno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9098280" y="4114800"/>
            <a:ext cx="2788920" cy="2057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Rectangle 51"/>
          <p:cNvSpPr/>
          <p:nvPr/>
        </p:nvSpPr>
        <p:spPr>
          <a:xfrm>
            <a:off x="9098280" y="4114800"/>
            <a:ext cx="2788920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9189720" y="4233672"/>
            <a:ext cx="260604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MERCANTIL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235440" y="4754880"/>
            <a:ext cx="2514600" cy="6400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200" b="1" i="0">
                <a:solidFill>
                  <a:srgbClr val="1E2761"/>
                </a:solidFill>
                <a:latin typeface="Calibri"/>
              </a:rPr>
              <a:t>Disolucion</a:t>
            </a:r>
          </a:p>
          <a:p>
            <a:pPr algn="ctr"/>
            <a:r>
              <a:rPr sz="1200" b="1" i="0">
                <a:solidFill>
                  <a:srgbClr val="1E2761"/>
                </a:solidFill>
                <a:latin typeface="Calibri"/>
              </a:rPr>
              <a:t>de la sociedad</a:t>
            </a:r>
          </a:p>
        </p:txBody>
      </p:sp>
      <p:sp>
        <p:nvSpPr>
          <p:cNvPr id="55" name="Rectangle 54"/>
          <p:cNvSpPr/>
          <p:nvPr/>
        </p:nvSpPr>
        <p:spPr>
          <a:xfrm>
            <a:off x="9372600" y="5440680"/>
            <a:ext cx="2240280" cy="18288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9235440" y="5532120"/>
            <a:ext cx="2514600" cy="5943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En casos de reincidencia</a:t>
            </a:r>
          </a:p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se puede pedir disolucion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8. NOVEDADES 2026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25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Convenio UIF-CNBV - Marzo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Intercambio de informacion y analisis conjunto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2011680"/>
            <a:ext cx="4572000" cy="2286000"/>
          </a:xfrm>
          <a:prstGeom prst="roundRect">
            <a:avLst>
              <a:gd name="adj" fmla="val 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2194560"/>
            <a:ext cx="42062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4400" b="1" i="0">
                <a:solidFill>
                  <a:srgbClr val="D4A017"/>
                </a:solidFill>
                <a:latin typeface="Arial Black"/>
              </a:rPr>
              <a:t>UIF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3108960"/>
            <a:ext cx="42062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Calibri"/>
              </a:rPr>
              <a:t>Unidad de Inteligencia</a:t>
            </a:r>
          </a:p>
          <a:p>
            <a:pPr algn="ctr"/>
            <a:r>
              <a:rPr sz="1400" b="0" i="0">
                <a:solidFill>
                  <a:srgbClr val="CADCFC"/>
                </a:solidFill>
                <a:latin typeface="Calibri"/>
              </a:rPr>
              <a:t>Financiera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3749039"/>
            <a:ext cx="42062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200" b="0" i="1">
                <a:solidFill>
                  <a:srgbClr val="CADCFC"/>
                </a:solidFill>
                <a:latin typeface="Calibri"/>
              </a:rPr>
              <a:t>Inteligencia y analisis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20640" y="2743200"/>
            <a:ext cx="192024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7200" b="1" i="0">
                <a:solidFill>
                  <a:srgbClr val="D4A017"/>
                </a:solidFill>
                <a:latin typeface="Calibri"/>
              </a:rPr>
              <a:t>⇄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132320" y="2011680"/>
            <a:ext cx="4572000" cy="2286000"/>
          </a:xfrm>
          <a:prstGeom prst="roundRect">
            <a:avLst>
              <a:gd name="adj" fmla="val 8000"/>
            </a:avLst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315200" y="2194560"/>
            <a:ext cx="42062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4400" b="1" i="0">
                <a:solidFill>
                  <a:srgbClr val="1E2761"/>
                </a:solidFill>
                <a:latin typeface="Arial Black"/>
              </a:rPr>
              <a:t>CNBV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0" y="3108960"/>
            <a:ext cx="42062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0" i="0">
                <a:solidFill>
                  <a:srgbClr val="1E2761"/>
                </a:solidFill>
                <a:latin typeface="Calibri"/>
              </a:rPr>
              <a:t>Comision Nacional</a:t>
            </a:r>
          </a:p>
          <a:p>
            <a:pPr algn="ctr"/>
            <a:r>
              <a:rPr sz="1400" b="0" i="0">
                <a:solidFill>
                  <a:srgbClr val="1E2761"/>
                </a:solidFill>
                <a:latin typeface="Calibri"/>
              </a:rPr>
              <a:t>Bancaria y de Valores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0" y="3749039"/>
            <a:ext cx="42062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200" b="0" i="1">
                <a:solidFill>
                  <a:srgbClr val="1E2761"/>
                </a:solidFill>
                <a:latin typeface="Calibri"/>
              </a:rPr>
              <a:t>Supervision bancaria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452628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libri"/>
              </a:rPr>
              <a:t>Beneficios del convenio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493776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D4A017"/>
                </a:solidFill>
                <a:latin typeface="Calibri"/>
              </a:rPr>
              <a:t>►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4937760"/>
            <a:ext cx="10972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0" i="0">
                <a:solidFill>
                  <a:srgbClr val="334155"/>
                </a:solidFill>
                <a:latin typeface="Calibri"/>
              </a:rPr>
              <a:t>Intercambio acelerado de informacion bancaria sospechosa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" y="530352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D4A017"/>
                </a:solidFill>
                <a:latin typeface="Calibri"/>
              </a:rPr>
              <a:t>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5303520"/>
            <a:ext cx="10972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0" i="0">
                <a:solidFill>
                  <a:srgbClr val="334155"/>
                </a:solidFill>
                <a:latin typeface="Calibri"/>
              </a:rPr>
              <a:t>Analisis conjunto de tipologias y patrones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" y="566928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D4A017"/>
                </a:solidFill>
                <a:latin typeface="Calibri"/>
              </a:rPr>
              <a:t>►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669280"/>
            <a:ext cx="10972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0" i="0">
                <a:solidFill>
                  <a:srgbClr val="334155"/>
                </a:solidFill>
                <a:latin typeface="Calibri"/>
              </a:rPr>
              <a:t>Coordinacion en investigaciones y aseguramientos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" y="6035040"/>
            <a:ext cx="1828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D4A017"/>
                </a:solidFill>
                <a:latin typeface="Calibri"/>
              </a:rPr>
              <a:t>►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6035040"/>
            <a:ext cx="10972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0" i="0">
                <a:solidFill>
                  <a:srgbClr val="334155"/>
                </a:solidFill>
                <a:latin typeface="Calibri"/>
              </a:rPr>
              <a:t>Reduccion de tiempos de respuesta ante operaciones inusuales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8. NOVEDADES 2026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26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Certificacion UIF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Certificacion en materia PLD/FT para personas fisicas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828800"/>
            <a:ext cx="11247120" cy="12801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7200" y="1828800"/>
            <a:ext cx="109728" cy="128016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85800" y="1965960"/>
            <a:ext cx="1078992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D4A017"/>
                </a:solidFill>
                <a:latin typeface="Calibri"/>
              </a:rPr>
              <a:t>¿QUE ES?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2377440"/>
            <a:ext cx="10789920" cy="7772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0" i="0">
                <a:solidFill>
                  <a:srgbClr val="334155"/>
                </a:solidFill>
                <a:latin typeface="Calibri"/>
              </a:rPr>
              <a:t>Certificacion oficial otorgada por la UIF para acreditar competencia en prevencion de lavado de dinero y financiamiento al terrorismo. Dirigida a quienes realizan Actividades Vulnerables y a oficiales de cumplimiento.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383280"/>
            <a:ext cx="3657600" cy="2743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57200" y="3383280"/>
            <a:ext cx="3657600" cy="5486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48640" y="3520440"/>
            <a:ext cx="34747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Convocatoria 2026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4160520"/>
            <a:ext cx="3291840" cy="18288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0" i="0">
                <a:solidFill>
                  <a:srgbClr val="334155"/>
                </a:solidFill>
                <a:latin typeface="Calibri"/>
              </a:rPr>
              <a:t>La UIF emitira la proxima convocatoria una vez concluida la armonizacion de las Reglas Generales (plazo 16 jul 2026).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51960" y="3383280"/>
            <a:ext cx="3657600" cy="2743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251960" y="3383280"/>
            <a:ext cx="3657600" cy="5486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343400" y="3520440"/>
            <a:ext cx="34747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Modalidades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34840" y="4160520"/>
            <a:ext cx="3291840" cy="18288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0" i="0">
                <a:solidFill>
                  <a:srgbClr val="334155"/>
                </a:solidFill>
                <a:latin typeface="Calibri"/>
              </a:rPr>
              <a:t>Curso de certificacion inicial + examen. Para mantener vigente, recertificacion cada 2 anos.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46720" y="3383280"/>
            <a:ext cx="3657600" cy="2743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8046720" y="3383280"/>
            <a:ext cx="3657600" cy="5486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138160" y="3520440"/>
            <a:ext cx="34747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Calibri"/>
              </a:rPr>
              <a:t>Beneficios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0" y="4160520"/>
            <a:ext cx="3291840" cy="18288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0" i="0">
                <a:solidFill>
                  <a:srgbClr val="334155"/>
                </a:solidFill>
                <a:latin typeface="Calibri"/>
              </a:rPr>
              <a:t>Acreditacion ante la autoridad. Mayor confianza de clientes y bancos. Diferenciador profesional clave para contadores.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9. DOCUMENTACION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27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Checklist de Documentos Esenciales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Carpeta de cumplimiento PLD/FT que toda empresa debe mantener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828800"/>
            <a:ext cx="5486400" cy="2057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7200" y="1828800"/>
            <a:ext cx="5486400" cy="45720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94360" y="1938528"/>
            <a:ext cx="52120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1" i="0">
                <a:solidFill>
                  <a:srgbClr val="D4A017"/>
                </a:solidFill>
                <a:latin typeface="Calibri"/>
              </a:rPr>
              <a:t>Documentos institucionales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2377440"/>
            <a:ext cx="228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2377440"/>
            <a:ext cx="4892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Acta de designacion del oficial de cumplimiento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2688336"/>
            <a:ext cx="228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2688336"/>
            <a:ext cx="4892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Manual de politicas y procedimientos PLD/FT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2999232"/>
            <a:ext cx="228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2999232"/>
            <a:ext cx="4892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Matriz de riesgo institucional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3310128"/>
            <a:ext cx="228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3310128"/>
            <a:ext cx="4892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Codigo de etica y conducta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17920" y="1828800"/>
            <a:ext cx="5486400" cy="2057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217920" y="1828800"/>
            <a:ext cx="5486400" cy="45720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355080" y="1938528"/>
            <a:ext cx="52120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1" i="0">
                <a:solidFill>
                  <a:srgbClr val="D4A017"/>
                </a:solidFill>
                <a:latin typeface="Calibri"/>
              </a:rPr>
              <a:t>Documentos por cliente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0" y="2377440"/>
            <a:ext cx="228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75120" y="2377440"/>
            <a:ext cx="4892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Expediente de identificacion KYC completo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0" y="2688336"/>
            <a:ext cx="228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75120" y="2688336"/>
            <a:ext cx="4892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Identificacion del beneficiario controlador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999232"/>
            <a:ext cx="228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75120" y="2999232"/>
            <a:ext cx="4892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Cuestionario de origen de recursos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0" y="3310128"/>
            <a:ext cx="228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75120" y="3310128"/>
            <a:ext cx="4892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Validacion contra listas internacionales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0" y="3621024"/>
            <a:ext cx="228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75120" y="3621024"/>
            <a:ext cx="4892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Clasificacion de riesgo asignada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57200" y="4023360"/>
            <a:ext cx="5486400" cy="2057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457200" y="4023360"/>
            <a:ext cx="5486400" cy="45720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594360" y="4133088"/>
            <a:ext cx="52120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1" i="0">
                <a:solidFill>
                  <a:srgbClr val="D4A017"/>
                </a:solidFill>
                <a:latin typeface="Calibri"/>
              </a:rPr>
              <a:t>Documentos operativos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0080" y="4572000"/>
            <a:ext cx="228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14400" y="4572000"/>
            <a:ext cx="4892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Avisos al SAT y acuses correspondientes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0080" y="4882896"/>
            <a:ext cx="228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14400" y="4882896"/>
            <a:ext cx="4892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Reportes en cero mensuales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0080" y="5193792"/>
            <a:ext cx="228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14400" y="5193792"/>
            <a:ext cx="4892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Bitacora de operaciones inusuales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0080" y="5504688"/>
            <a:ext cx="228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14400" y="5504688"/>
            <a:ext cx="4892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Papel de trabajo de calculos de umbrales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217920" y="4023360"/>
            <a:ext cx="5486400" cy="2057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Rectangle 44"/>
          <p:cNvSpPr/>
          <p:nvPr/>
        </p:nvSpPr>
        <p:spPr>
          <a:xfrm>
            <a:off x="6217920" y="4023360"/>
            <a:ext cx="5486400" cy="45720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6355080" y="4133088"/>
            <a:ext cx="52120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1" i="0">
                <a:solidFill>
                  <a:srgbClr val="D4A017"/>
                </a:solidFill>
                <a:latin typeface="Calibri"/>
              </a:rPr>
              <a:t>Documentos de seguimiento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400800" y="4572000"/>
            <a:ext cx="228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675120" y="4572000"/>
            <a:ext cx="4892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Lista de asistencia a capacitaciones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400800" y="4882896"/>
            <a:ext cx="228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675120" y="4882896"/>
            <a:ext cx="4892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Material e instructores de cursos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400800" y="5193792"/>
            <a:ext cx="228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675120" y="5193792"/>
            <a:ext cx="4892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Reportes de auditoria interna o externa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400800" y="5504688"/>
            <a:ext cx="228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675120" y="5504688"/>
            <a:ext cx="4892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Reportes trimestrales al Consejo de Admon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400800" y="5815584"/>
            <a:ext cx="228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065F46"/>
                </a:solidFill>
                <a:latin typeface="Calibri"/>
              </a:rPr>
              <a:t>✓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675120" y="5815584"/>
            <a:ext cx="4892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Plan de remediacion de hallazgos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10. CASO PRACTICO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28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Caso Practico - Inmobiliaria Pacifico, S.A.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Aplicacion integral del regimen PLD/FT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828800"/>
            <a:ext cx="4572000" cy="4389120"/>
          </a:xfrm>
          <a:prstGeom prst="roundRect">
            <a:avLst>
              <a:gd name="adj" fmla="val 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1965960"/>
            <a:ext cx="42062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D4A017"/>
                </a:solidFill>
                <a:latin typeface="Calibri"/>
              </a:rPr>
              <a:t>PERFIL DE LA EMPRESA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2331720"/>
            <a:ext cx="1828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Razon social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14600" y="2331720"/>
            <a:ext cx="237744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CADCFC"/>
                </a:solidFill>
                <a:latin typeface="Calibri"/>
              </a:rPr>
              <a:t>Inmobiliaria Pacifico, S.A. de C.V.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2880360"/>
            <a:ext cx="1828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Actividad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14600" y="2880360"/>
            <a:ext cx="237744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CADCFC"/>
                </a:solidFill>
                <a:latin typeface="Calibri"/>
              </a:rPr>
              <a:t>Desarrollo y venta de inmuebles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3429000"/>
            <a:ext cx="1828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Plantilla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14600" y="3429000"/>
            <a:ext cx="237744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CADCFC"/>
                </a:solidFill>
                <a:latin typeface="Calibri"/>
              </a:rPr>
              <a:t>65 colaboradores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3977640"/>
            <a:ext cx="1828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Ingresos anuales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14600" y="3977640"/>
            <a:ext cx="237744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CADCFC"/>
                </a:solidFill>
                <a:latin typeface="Calibri"/>
              </a:rPr>
              <a:t>$280 millones MXN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4526280"/>
            <a:ext cx="1828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Operaciones tipicas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14600" y="4526280"/>
            <a:ext cx="237744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CADCFC"/>
                </a:solidFill>
                <a:latin typeface="Calibri"/>
              </a:rPr>
              <a:t>Compraventa, arrendamiento, desarrollos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5074920"/>
            <a:ext cx="1828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Aplican Art. 17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14600" y="5074920"/>
            <a:ext cx="237744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CADCFC"/>
                </a:solidFill>
                <a:latin typeface="Calibri"/>
              </a:rPr>
              <a:t>Fr. V Bis y Fr. VII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5623560"/>
            <a:ext cx="1828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D4A017"/>
                </a:solidFill>
                <a:latin typeface="Calibri"/>
              </a:rPr>
              <a:t>Riesgo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14600" y="5623560"/>
            <a:ext cx="237744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CADCFC"/>
                </a:solidFill>
                <a:latin typeface="Calibri"/>
              </a:rPr>
              <a:t>MEDIO-ALTO (sector y monto)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03520" y="1828800"/>
            <a:ext cx="68580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 i="0">
                <a:solidFill>
                  <a:srgbClr val="1E2761"/>
                </a:solidFill>
                <a:latin typeface="Calibri"/>
              </a:rPr>
              <a:t>Plan de implementacion PLD/FT (12 semanas)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303520" y="2286000"/>
            <a:ext cx="1005840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5303520" y="2395728"/>
            <a:ext cx="1005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1E2761"/>
                </a:solidFill>
                <a:latin typeface="Calibri"/>
              </a:rPr>
              <a:t>S1-S2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00800" y="2331720"/>
            <a:ext cx="1828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Diagnostico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0" y="2560320"/>
            <a:ext cx="5486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Identificar actividades vulnerables aplicables y nivel de riesgo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303520" y="2852928"/>
            <a:ext cx="1005840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5303520" y="2962656"/>
            <a:ext cx="1005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1E2761"/>
                </a:solidFill>
                <a:latin typeface="Calibri"/>
              </a:rPr>
              <a:t>S3-S4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00800" y="2898648"/>
            <a:ext cx="1828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Gobernanza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3127248"/>
            <a:ext cx="5486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Designar oficial de cumplimiento por escrito y aprobar manual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303520" y="3419856"/>
            <a:ext cx="1005840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5303520" y="3529584"/>
            <a:ext cx="1005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1E2761"/>
                </a:solidFill>
                <a:latin typeface="Calibri"/>
              </a:rPr>
              <a:t>S5-S6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00800" y="3465576"/>
            <a:ext cx="1828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KYC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00800" y="3694176"/>
            <a:ext cx="5486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Levantar expedientes de clientes existentes y nuevos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303520" y="3986784"/>
            <a:ext cx="1005840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5303520" y="4096512"/>
            <a:ext cx="1005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1E2761"/>
                </a:solidFill>
                <a:latin typeface="Calibri"/>
              </a:rPr>
              <a:t>S7-S8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00800" y="4032504"/>
            <a:ext cx="1828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Sistemas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00800" y="4261104"/>
            <a:ext cx="5486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Implementar herramienta de monitoreo y emision de XML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303520" y="4553712"/>
            <a:ext cx="1005840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5303520" y="4663440"/>
            <a:ext cx="1005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1E2761"/>
                </a:solidFill>
                <a:latin typeface="Calibri"/>
              </a:rPr>
              <a:t>S9-S10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00800" y="4599432"/>
            <a:ext cx="1828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Capacitacion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400800" y="4828032"/>
            <a:ext cx="5486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Programa inicial a todo el personal con responsabilidades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303520" y="5120640"/>
            <a:ext cx="1005840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5303520" y="5230368"/>
            <a:ext cx="1005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1E2761"/>
                </a:solidFill>
                <a:latin typeface="Calibri"/>
              </a:rPr>
              <a:t>S11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400800" y="5166360"/>
            <a:ext cx="1828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Pruebas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400800" y="5394960"/>
            <a:ext cx="5486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Generar primer aviso normal o reporte en cero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303520" y="5687568"/>
            <a:ext cx="1005840" cy="50292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5303520" y="5797296"/>
            <a:ext cx="1005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1E2761"/>
                </a:solidFill>
                <a:latin typeface="Calibri"/>
              </a:rPr>
              <a:t>S12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400800" y="5733288"/>
            <a:ext cx="1828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Auditoria piloto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400800" y="5961888"/>
            <a:ext cx="5486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Revision interna de la integralidad del programa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10. RECOMENDACIONES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29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Buenas Practicas y Recomendaciones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Top 10 recomendaciones para el contador y la empresa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874519"/>
            <a:ext cx="5486400" cy="8229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594360" y="2011679"/>
            <a:ext cx="548640" cy="548640"/>
          </a:xfrm>
          <a:prstGeom prst="ellipse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94360" y="2066543"/>
            <a:ext cx="54864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1E2761"/>
                </a:solidFill>
                <a:latin typeface="Arial Black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34440" y="1920239"/>
            <a:ext cx="4572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Diagnostico anual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240279"/>
            <a:ext cx="457200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Revise cada inicio de ano si su empresa o cliente ha pasado a ser sujeto obligado por cambio de actividad.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17920" y="1874519"/>
            <a:ext cx="5486400" cy="8229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6355080" y="2011679"/>
            <a:ext cx="548640" cy="548640"/>
          </a:xfrm>
          <a:prstGeom prst="ellipse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355080" y="2066543"/>
            <a:ext cx="54864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1E2761"/>
                </a:solidFill>
                <a:latin typeface="Arial Black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95160" y="1920239"/>
            <a:ext cx="4572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Aprobacion del Consejo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95160" y="2240279"/>
            <a:ext cx="457200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El programa PLD/FT debe ser aprobado formalmente por el organo de administracion.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2788919"/>
            <a:ext cx="5486400" cy="8229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594360" y="2926079"/>
            <a:ext cx="548640" cy="548640"/>
          </a:xfrm>
          <a:prstGeom prst="ellipse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94360" y="2980943"/>
            <a:ext cx="54864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1E2761"/>
                </a:solidFill>
                <a:latin typeface="Arial Black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34440" y="2834639"/>
            <a:ext cx="4572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Oficial de cumplimiento real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34440" y="3154679"/>
            <a:ext cx="457200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No basta con designar a un empleado en papel: dele tiempo, recursos y acceso al Consejo.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17920" y="2788919"/>
            <a:ext cx="5486400" cy="8229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6355080" y="2926079"/>
            <a:ext cx="548640" cy="548640"/>
          </a:xfrm>
          <a:prstGeom prst="ellipse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355080" y="2980943"/>
            <a:ext cx="54864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1E2761"/>
                </a:solidFill>
                <a:latin typeface="Arial Black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95160" y="2834639"/>
            <a:ext cx="4572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Capacitacion documentada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95160" y="3154679"/>
            <a:ext cx="457200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Conserve evidencia de asistencia, materiales y evaluacion. Es lo primero que pide la autoridad.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57200" y="3703319"/>
            <a:ext cx="5486400" cy="8229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594360" y="3840479"/>
            <a:ext cx="548640" cy="548640"/>
          </a:xfrm>
          <a:prstGeom prst="ellipse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594360" y="3895343"/>
            <a:ext cx="54864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1E2761"/>
                </a:solidFill>
                <a:latin typeface="Arial Black"/>
              </a:rPr>
              <a:t>05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234440" y="3749039"/>
            <a:ext cx="4572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Tecnologia adecuada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4069079"/>
            <a:ext cx="457200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Invierta en sistemas de monitoreo proporcionales al tamano y riesgo del negocio.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217920" y="3703319"/>
            <a:ext cx="5486400" cy="8229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6355080" y="3840479"/>
            <a:ext cx="548640" cy="548640"/>
          </a:xfrm>
          <a:prstGeom prst="ellipse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6355080" y="3895343"/>
            <a:ext cx="54864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1E2761"/>
                </a:solidFill>
                <a:latin typeface="Arial Black"/>
              </a:rPr>
              <a:t>06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95160" y="3749039"/>
            <a:ext cx="4572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Validacion KYC robusta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995160" y="4069079"/>
            <a:ext cx="457200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Cruce siempre contra listas internacionales (OFAC, ONU, GAFI) y bloqueadas SAT.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57200" y="4617719"/>
            <a:ext cx="5486400" cy="8229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Oval 39"/>
          <p:cNvSpPr/>
          <p:nvPr/>
        </p:nvSpPr>
        <p:spPr>
          <a:xfrm>
            <a:off x="594360" y="4754879"/>
            <a:ext cx="548640" cy="548640"/>
          </a:xfrm>
          <a:prstGeom prst="ellipse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594360" y="4809743"/>
            <a:ext cx="54864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1E2761"/>
                </a:solidFill>
                <a:latin typeface="Arial Black"/>
              </a:rPr>
              <a:t>07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34440" y="4663439"/>
            <a:ext cx="4572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Beneficiario controlador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234440" y="4983479"/>
            <a:ext cx="457200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Mantenga actualizada la informacion: aplican multas individuales por contribuyente y ejercicio.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217920" y="4617719"/>
            <a:ext cx="5486400" cy="8229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Oval 44"/>
          <p:cNvSpPr/>
          <p:nvPr/>
        </p:nvSpPr>
        <p:spPr>
          <a:xfrm>
            <a:off x="6355080" y="4754879"/>
            <a:ext cx="548640" cy="548640"/>
          </a:xfrm>
          <a:prstGeom prst="ellipse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6355080" y="4809743"/>
            <a:ext cx="54864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1E2761"/>
                </a:solidFill>
                <a:latin typeface="Arial Black"/>
              </a:rPr>
              <a:t>08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995160" y="4663439"/>
            <a:ext cx="4572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Avisos puntuales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995160" y="4983479"/>
            <a:ext cx="457200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Programe alertas internas para el dia 17 de cada mes. Aplica reporte en cero aunque no haya operaciones.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457200" y="5532119"/>
            <a:ext cx="5486400" cy="8229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Oval 49"/>
          <p:cNvSpPr/>
          <p:nvPr/>
        </p:nvSpPr>
        <p:spPr>
          <a:xfrm>
            <a:off x="594360" y="5669279"/>
            <a:ext cx="548640" cy="548640"/>
          </a:xfrm>
          <a:prstGeom prst="ellipse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594360" y="5724143"/>
            <a:ext cx="54864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1E2761"/>
                </a:solidFill>
                <a:latin typeface="Arial Black"/>
              </a:rPr>
              <a:t>09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234440" y="5577839"/>
            <a:ext cx="4572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Auditoria con suficiencia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234440" y="5897879"/>
            <a:ext cx="457200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No la convierta en formalismo: encargela a un tercero con experiencia real en PLD/FT.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6217920" y="5532119"/>
            <a:ext cx="5486400" cy="8229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Oval 54"/>
          <p:cNvSpPr/>
          <p:nvPr/>
        </p:nvSpPr>
        <p:spPr>
          <a:xfrm>
            <a:off x="6355080" y="5669279"/>
            <a:ext cx="548640" cy="548640"/>
          </a:xfrm>
          <a:prstGeom prst="ellipse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6355080" y="5724143"/>
            <a:ext cx="54864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400" b="1" i="0">
                <a:solidFill>
                  <a:srgbClr val="1E2761"/>
                </a:solidFill>
                <a:latin typeface="Arial Black"/>
              </a:rPr>
              <a:t>10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995160" y="5577839"/>
            <a:ext cx="4572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1E2761"/>
                </a:solidFill>
                <a:latin typeface="Calibri"/>
              </a:rPr>
              <a:t>Actualizacion normativa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995160" y="5897879"/>
            <a:ext cx="457200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0">
                <a:solidFill>
                  <a:srgbClr val="334155"/>
                </a:solidFill>
                <a:latin typeface="Calibri"/>
              </a:rPr>
              <a:t>Suscribase a boletines oficiales (UIF, SAT) y siga las publicaciones de la SHCP en el DOF.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1. MARCO INSTITUCIONAL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3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¿Que es la UIF?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Unidad de Inteligencia Financiera de la SHCP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828800"/>
            <a:ext cx="5486400" cy="41148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7200" y="1828800"/>
            <a:ext cx="109728" cy="411480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85800" y="1965960"/>
            <a:ext cx="50292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D4A017"/>
                </a:solidFill>
                <a:latin typeface="Calibri"/>
              </a:rPr>
              <a:t>DEFINICION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2331720"/>
            <a:ext cx="5029200" cy="35661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0" i="0">
                <a:solidFill>
                  <a:srgbClr val="334155"/>
                </a:solidFill>
                <a:latin typeface="Calibri"/>
              </a:rPr>
              <a:t>La Unidad de Inteligencia Financiera (UIF) es la instancia central nacional dentro de la Secretaria de Hacienda y Credito Publico (SHCP) responsable de prevenir y detectar actos u operaciones relacionadas con lavado de dinero, financiamiento al terrorismo y delitos vinculados.</a:t>
            </a:r>
          </a:p>
          <a:p>
            <a:pPr algn="l"/>
            <a:endParaRPr sz="1300" b="0" i="0">
              <a:solidFill>
                <a:srgbClr val="334155"/>
              </a:solidFill>
              <a:latin typeface="Calibri"/>
            </a:endParaRPr>
          </a:p>
          <a:p>
            <a:pPr algn="l"/>
            <a:r>
              <a:rPr sz="1300" b="0" i="0">
                <a:solidFill>
                  <a:srgbClr val="334155"/>
                </a:solidFill>
                <a:latin typeface="Calibri"/>
              </a:rPr>
              <a:t>Recibe, analiza y disemina la informacion financiera y fiscal necesaria para sustentar denuncias ante el Ministerio Publico Federal.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1828800"/>
            <a:ext cx="54864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libri"/>
              </a:rPr>
              <a:t>Funciones principales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0" y="2286000"/>
            <a:ext cx="1097280" cy="64008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00800" y="2404872"/>
            <a:ext cx="109728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Recibir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89520" y="2359152"/>
            <a:ext cx="429768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Avisos y reportes de actividades vulnerables y del sector financiero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00800" y="2999232"/>
            <a:ext cx="1097280" cy="64008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400800" y="3118104"/>
            <a:ext cx="109728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Analizar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89520" y="3072384"/>
            <a:ext cx="429768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Informacion para detectar patrones de lavado y financiamiento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00800" y="3712464"/>
            <a:ext cx="1097280" cy="64008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400800" y="3831336"/>
            <a:ext cx="109728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Diseminar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89520" y="3785616"/>
            <a:ext cx="429768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Inteligencia al Ministerio Publico, SAT, CNBV y autoridades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00800" y="4425696"/>
            <a:ext cx="1097280" cy="64008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400800" y="4544568"/>
            <a:ext cx="109728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Coordinar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589520" y="4498848"/>
            <a:ext cx="429768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Politicas nacionales PLD/FT con organismos internacionales (GAFI)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00800" y="5138928"/>
            <a:ext cx="1097280" cy="64008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400800" y="5257800"/>
            <a:ext cx="109728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Supervisar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589520" y="5212080"/>
            <a:ext cx="429768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Cumplimiento de obligaciones por entidades reguladas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86000"/>
            <a:ext cx="274320" cy="228600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1887200" y="0"/>
            <a:ext cx="274320" cy="274320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645920"/>
            <a:ext cx="1051560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800" b="1" i="0">
                <a:solidFill>
                  <a:srgbClr val="D4A017"/>
                </a:solidFill>
                <a:latin typeface="Calibri"/>
              </a:rPr>
              <a:t>CONCLUSIONES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103120"/>
            <a:ext cx="1051560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El cumplimiento ya no es opcional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2971800"/>
            <a:ext cx="1828800" cy="36576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31520" y="3291840"/>
            <a:ext cx="36576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D4A017"/>
                </a:solidFill>
                <a:latin typeface="Calibri"/>
              </a:rPr>
              <a:t>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3291840"/>
            <a:ext cx="100584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0" i="0">
                <a:solidFill>
                  <a:srgbClr val="CADCFC"/>
                </a:solidFill>
                <a:latin typeface="Calibri"/>
              </a:rPr>
              <a:t>La reforma 2025-2026 transforma estructuralmente el regimen PLD/FT mexicano.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749040"/>
            <a:ext cx="36576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D4A017"/>
                </a:solidFill>
                <a:latin typeface="Calibri"/>
              </a:rPr>
              <a:t>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3749040"/>
            <a:ext cx="100584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0" i="0">
                <a:solidFill>
                  <a:srgbClr val="CADCFC"/>
                </a:solidFill>
                <a:latin typeface="Calibri"/>
              </a:rPr>
              <a:t>El contador es protagonista: como sujeto obligado, asesor y dictaminador.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4206240"/>
            <a:ext cx="36576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D4A017"/>
                </a:solidFill>
                <a:latin typeface="Calibri"/>
              </a:rPr>
              <a:t>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4206240"/>
            <a:ext cx="100584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0" i="0">
                <a:solidFill>
                  <a:srgbClr val="CADCFC"/>
                </a:solidFill>
                <a:latin typeface="Calibri"/>
              </a:rPr>
              <a:t>Las nuevas obligaciones (EBR, capacitacion, automatizacion, auditoria) requieren inversion seria.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4663440"/>
            <a:ext cx="36576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D4A017"/>
                </a:solidFill>
                <a:latin typeface="Calibri"/>
              </a:rPr>
              <a:t>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" y="4663440"/>
            <a:ext cx="100584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0" i="0">
                <a:solidFill>
                  <a:srgbClr val="CADCFC"/>
                </a:solidFill>
                <a:latin typeface="Calibri"/>
              </a:rPr>
              <a:t>El plazo de la SHCP para emitir Reglas Generales vence el 16 de julio de 2026.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5120640"/>
            <a:ext cx="36576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D4A017"/>
                </a:solidFill>
                <a:latin typeface="Calibri"/>
              </a:rPr>
              <a:t>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5120640"/>
            <a:ext cx="100584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0" i="0">
                <a:solidFill>
                  <a:srgbClr val="CADCFC"/>
                </a:solidFill>
                <a:latin typeface="Calibri"/>
              </a:rPr>
              <a:t>Las multas alcanzan los $7.6M MXN; los riesgos reputacionales y penales son aun mayores.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31520" y="5852160"/>
            <a:ext cx="10698480" cy="36576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31520" y="5989320"/>
            <a:ext cx="1069848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 i="1">
                <a:solidFill>
                  <a:srgbClr val="D4A017"/>
                </a:solidFill>
                <a:latin typeface="Calibri"/>
              </a:rPr>
              <a:t>El momento de actuar es AHORA. No espere a la primera revision UIF/SAT.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6446520"/>
            <a:ext cx="106984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0" i="1">
                <a:solidFill>
                  <a:srgbClr val="CADCFC"/>
                </a:solidFill>
                <a:latin typeface="Calibri"/>
              </a:rPr>
              <a:t>Consultores Fiscales | Mayo 2026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1. MARCO INSTITUCIONAL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4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Marco Legal Aplicable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Pilares normativos de la UIF en Mexico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2011680"/>
            <a:ext cx="11247120" cy="6400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7200" y="2011680"/>
            <a:ext cx="137160" cy="64008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31520" y="2176272"/>
            <a:ext cx="32004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LFPIORPI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0" y="2176272"/>
            <a:ext cx="73152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Ley Federal para la Prevencion e Identificacion de Operaciones con Recursos de Procedencia Ilicita (Ley Antilavado)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2743200"/>
            <a:ext cx="11247120" cy="640080"/>
          </a:xfrm>
          <a:prstGeom prst="roundRect">
            <a:avLst>
              <a:gd name="adj" fmla="val 8000"/>
            </a:avLst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57200" y="2743200"/>
            <a:ext cx="137160" cy="64008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31520" y="2907792"/>
            <a:ext cx="32004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Reglamento LFPIORPI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14800" y="2907792"/>
            <a:ext cx="73152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Reformado el 27 de marzo de 2026 - DOF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7200" y="3474720"/>
            <a:ext cx="11247120" cy="6400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57200" y="3474720"/>
            <a:ext cx="137160" cy="64008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31520" y="3639312"/>
            <a:ext cx="32004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Reglas Generales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0" y="3639312"/>
            <a:ext cx="73152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Emitidas por SHCP - en proceso de actualizacion (plazo 16 julio 2026)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7200" y="4206240"/>
            <a:ext cx="11247120" cy="640080"/>
          </a:xfrm>
          <a:prstGeom prst="roundRect">
            <a:avLst>
              <a:gd name="adj" fmla="val 8000"/>
            </a:avLst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457200" y="4206240"/>
            <a:ext cx="137160" cy="64008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31520" y="4370832"/>
            <a:ext cx="32004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Codigo Fiscal Federacion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114800" y="4370832"/>
            <a:ext cx="73152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Art. 32-B Quater - Beneficiario Controlador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57200" y="4937760"/>
            <a:ext cx="11247120" cy="6400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457200" y="4937760"/>
            <a:ext cx="137160" cy="64008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31520" y="5102352"/>
            <a:ext cx="32004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Codigo Penal Federal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114800" y="5102352"/>
            <a:ext cx="73152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Art. 400 Bis y 400 Bis-1 - Operaciones con recursos de procedencia ilicita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57200" y="5669280"/>
            <a:ext cx="11247120" cy="640080"/>
          </a:xfrm>
          <a:prstGeom prst="roundRect">
            <a:avLst>
              <a:gd name="adj" fmla="val 8000"/>
            </a:avLst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457200" y="5669280"/>
            <a:ext cx="137160" cy="64008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731520" y="5833872"/>
            <a:ext cx="32004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1" i="0">
                <a:solidFill>
                  <a:srgbClr val="1E2761"/>
                </a:solidFill>
                <a:latin typeface="Calibri"/>
              </a:rPr>
              <a:t>Recomendaciones GAFI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114800" y="5833872"/>
            <a:ext cx="73152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40 recomendaciones internacionales aplicadas en Mexico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2. REFORMAS RECIENTES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5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Cronologia de Reformas 2025-2026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Hitos normativos de la UIF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88720" y="3840480"/>
            <a:ext cx="9784080" cy="54864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1024128" y="3703320"/>
            <a:ext cx="329184" cy="329184"/>
          </a:xfrm>
          <a:prstGeom prst="ellipse">
            <a:avLst/>
          </a:prstGeom>
          <a:solidFill>
            <a:srgbClr val="D4A017"/>
          </a:solidFill>
          <a:ln w="3175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74320" y="2103120"/>
            <a:ext cx="18288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16/Jul/2025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" y="2423160"/>
            <a:ext cx="201168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300" b="1" i="0">
                <a:solidFill>
                  <a:srgbClr val="1E2761"/>
                </a:solidFill>
                <a:latin typeface="Calibri"/>
              </a:rPr>
              <a:t>Reforma</a:t>
            </a:r>
          </a:p>
          <a:p>
            <a:pPr algn="ctr"/>
            <a:r>
              <a:rPr sz="1300" b="1" i="0">
                <a:solidFill>
                  <a:srgbClr val="1E2761"/>
                </a:solidFill>
                <a:latin typeface="Calibri"/>
              </a:rPr>
              <a:t>Integral LFPIORPI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" y="3017520"/>
            <a:ext cx="2194560" cy="6400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Nuevas obligaciones y definiciones; reformas al CPF</a:t>
            </a:r>
          </a:p>
        </p:txBody>
      </p:sp>
      <p:sp>
        <p:nvSpPr>
          <p:cNvPr id="14" name="Oval 13"/>
          <p:cNvSpPr/>
          <p:nvPr/>
        </p:nvSpPr>
        <p:spPr>
          <a:xfrm>
            <a:off x="3470148" y="3703320"/>
            <a:ext cx="329184" cy="329184"/>
          </a:xfrm>
          <a:prstGeom prst="ellipse">
            <a:avLst/>
          </a:prstGeom>
          <a:solidFill>
            <a:srgbClr val="D4A017"/>
          </a:solidFill>
          <a:ln w="3175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2720340" y="4114800"/>
            <a:ext cx="18288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Ene/2026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28900" y="4434840"/>
            <a:ext cx="201168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300" b="1" i="0">
                <a:solidFill>
                  <a:srgbClr val="1E2761"/>
                </a:solidFill>
                <a:latin typeface="Calibri"/>
              </a:rPr>
              <a:t>UMA 2026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37460" y="5029200"/>
            <a:ext cx="2194560" cy="6400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$117.31 MXN diarios - vigente todo el ano</a:t>
            </a:r>
          </a:p>
        </p:txBody>
      </p:sp>
      <p:sp>
        <p:nvSpPr>
          <p:cNvPr id="18" name="Oval 17"/>
          <p:cNvSpPr/>
          <p:nvPr/>
        </p:nvSpPr>
        <p:spPr>
          <a:xfrm>
            <a:off x="5916168" y="3703320"/>
            <a:ext cx="329184" cy="329184"/>
          </a:xfrm>
          <a:prstGeom prst="ellipse">
            <a:avLst/>
          </a:prstGeom>
          <a:solidFill>
            <a:srgbClr val="D4A017"/>
          </a:solidFill>
          <a:ln w="3175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166360" y="2103120"/>
            <a:ext cx="18288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16/Mar/2026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74920" y="2423160"/>
            <a:ext cx="201168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300" b="1" i="0">
                <a:solidFill>
                  <a:srgbClr val="1E2761"/>
                </a:solidFill>
                <a:latin typeface="Calibri"/>
              </a:rPr>
              <a:t>Convenio</a:t>
            </a:r>
          </a:p>
          <a:p>
            <a:pPr algn="ctr"/>
            <a:r>
              <a:rPr sz="1300" b="1" i="0">
                <a:solidFill>
                  <a:srgbClr val="1E2761"/>
                </a:solidFill>
                <a:latin typeface="Calibri"/>
              </a:rPr>
              <a:t>UIF-CNBV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83480" y="3017520"/>
            <a:ext cx="2194560" cy="6400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Intercambio de informacion y analisis conjunto</a:t>
            </a:r>
          </a:p>
        </p:txBody>
      </p:sp>
      <p:sp>
        <p:nvSpPr>
          <p:cNvPr id="22" name="Oval 21"/>
          <p:cNvSpPr/>
          <p:nvPr/>
        </p:nvSpPr>
        <p:spPr>
          <a:xfrm>
            <a:off x="8362188" y="3703320"/>
            <a:ext cx="329184" cy="329184"/>
          </a:xfrm>
          <a:prstGeom prst="ellipse">
            <a:avLst/>
          </a:prstGeom>
          <a:solidFill>
            <a:srgbClr val="D4A017"/>
          </a:solidFill>
          <a:ln w="3175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612380" y="4114800"/>
            <a:ext cx="18288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27/Mar/2026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20940" y="4434840"/>
            <a:ext cx="201168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300" b="1" i="0">
                <a:solidFill>
                  <a:srgbClr val="1E2761"/>
                </a:solidFill>
                <a:latin typeface="Calibri"/>
              </a:rPr>
              <a:t>Reforma</a:t>
            </a:r>
          </a:p>
          <a:p>
            <a:pPr algn="ctr"/>
            <a:r>
              <a:rPr sz="1300" b="1" i="0">
                <a:solidFill>
                  <a:srgbClr val="1E2761"/>
                </a:solidFill>
                <a:latin typeface="Calibri"/>
              </a:rPr>
              <a:t>Reglamento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29500" y="5029200"/>
            <a:ext cx="2194560" cy="6400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Consolida facultades SAT-UIF; presuncion BD</a:t>
            </a:r>
          </a:p>
        </p:txBody>
      </p:sp>
      <p:sp>
        <p:nvSpPr>
          <p:cNvPr id="26" name="Oval 25"/>
          <p:cNvSpPr/>
          <p:nvPr/>
        </p:nvSpPr>
        <p:spPr>
          <a:xfrm>
            <a:off x="10808208" y="3703320"/>
            <a:ext cx="329184" cy="329184"/>
          </a:xfrm>
          <a:prstGeom prst="ellipse">
            <a:avLst/>
          </a:prstGeom>
          <a:solidFill>
            <a:srgbClr val="D4A017"/>
          </a:solidFill>
          <a:ln w="3175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10058400" y="2103120"/>
            <a:ext cx="18288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16/Jul/2026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966960" y="2423160"/>
            <a:ext cx="201168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300" b="1" i="0">
                <a:solidFill>
                  <a:srgbClr val="1E2761"/>
                </a:solidFill>
                <a:latin typeface="Calibri"/>
              </a:rPr>
              <a:t>Reglas Grales</a:t>
            </a:r>
          </a:p>
          <a:p>
            <a:pPr algn="ctr"/>
            <a:r>
              <a:rPr sz="1300" b="1" i="0">
                <a:solidFill>
                  <a:srgbClr val="1E2761"/>
                </a:solidFill>
                <a:latin typeface="Calibri"/>
              </a:rPr>
              <a:t>Limite SHCP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875520" y="3017520"/>
            <a:ext cx="2194560" cy="6400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000" b="0" i="0">
                <a:solidFill>
                  <a:srgbClr val="334155"/>
                </a:solidFill>
                <a:latin typeface="Calibri"/>
              </a:rPr>
              <a:t>Plazo final para emitir Reglas Generales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31520" y="5943600"/>
            <a:ext cx="10698480" cy="548640"/>
          </a:xfrm>
          <a:prstGeom prst="roundRect">
            <a:avLst>
              <a:gd name="adj" fmla="val 8000"/>
            </a:avLst>
          </a:prstGeom>
          <a:solidFill>
            <a:srgbClr val="F4C8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914400" y="6016752"/>
            <a:ext cx="1051560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1">
                <a:solidFill>
                  <a:srgbClr val="1E2761"/>
                </a:solidFill>
                <a:latin typeface="Calibri"/>
              </a:rPr>
              <a:t>El periodo julio 2025 - julio 2026 marca la transformacion mas profunda del regimen antilavado mexicano en la ultima decada.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2. REFORMAS RECIENTES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6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Reforma al Reglamento - 27 Mar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Cambios estructurales en la operacion del regimen PLD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828800"/>
            <a:ext cx="3657600" cy="4389120"/>
          </a:xfrm>
          <a:prstGeom prst="roundRect">
            <a:avLst>
              <a:gd name="adj" fmla="val 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2011680"/>
            <a:ext cx="329184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D4A017"/>
                </a:solidFill>
                <a:latin typeface="Calibri"/>
              </a:rPr>
              <a:t>DECRETO 27/03/2026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2377440"/>
            <a:ext cx="329184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000" b="1" i="0">
                <a:solidFill>
                  <a:srgbClr val="FFFFFF"/>
                </a:solidFill>
                <a:latin typeface="Calibri"/>
              </a:rPr>
              <a:t>Publicado en el DOF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3154680"/>
            <a:ext cx="1828800" cy="36576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0080" y="3291840"/>
            <a:ext cx="3291840" cy="2743200"/>
          </a:xfrm>
          <a:prstGeom prst="rect">
            <a:avLst/>
          </a:prstGeom>
          <a:noFill/>
        </p:spPr>
        <p:txBody>
          <a:bodyPr wrap="square" lIns="45720" tIns="27432" rIns="45720" bIns="27432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Reforma integral al Reglamento de la LFPIORPI</a:t>
            </a:r>
          </a:p>
          <a:p>
            <a:pPr algn="l"/>
            <a:endParaRPr sz="1200" b="1" i="0">
              <a:solidFill>
                <a:srgbClr val="CADCFC"/>
              </a:solidFill>
              <a:latin typeface="Calibri"/>
            </a:endParaRPr>
          </a:p>
          <a:p>
            <a:pPr algn="l"/>
            <a:r>
              <a:rPr sz="1100" b="0" i="0">
                <a:solidFill>
                  <a:srgbClr val="CADCFC"/>
                </a:solidFill>
                <a:latin typeface="Calibri"/>
              </a:rPr>
              <a:t>La SHCP cuenta con 12 meses para emitir las nuevas Reglas de Caracter General. Plazo limite: 16 de julio de 2026.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0" y="1828800"/>
            <a:ext cx="73152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libri"/>
              </a:rPr>
              <a:t>Pilares de la reforma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0" y="2286000"/>
            <a:ext cx="73152" cy="86868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754880" y="2286000"/>
            <a:ext cx="713232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1" i="0">
                <a:solidFill>
                  <a:srgbClr val="1E2761"/>
                </a:solidFill>
                <a:latin typeface="Calibri"/>
              </a:rPr>
              <a:t>Consolida facultades SAT-UIF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80" y="2606040"/>
            <a:ext cx="713232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Se reforzaron las atribuciones de supervision y sanciones, unificando criterios entre ambas autoridades.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0" y="3218688"/>
            <a:ext cx="73152" cy="86868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754880" y="3218688"/>
            <a:ext cx="713232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1" i="0">
                <a:solidFill>
                  <a:srgbClr val="1E2761"/>
                </a:solidFill>
                <a:latin typeface="Calibri"/>
              </a:rPr>
              <a:t>Presuncion de exactitud de bases de datos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54880" y="3538728"/>
            <a:ext cx="713232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Las bases de datos en poder de la autoridad se presumen ciertas, salvo prueba en contrario por el sujeto obligado.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0" y="4151376"/>
            <a:ext cx="73152" cy="86868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754880" y="4151376"/>
            <a:ext cx="713232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1" i="0">
                <a:solidFill>
                  <a:srgbClr val="1E2761"/>
                </a:solidFill>
                <a:latin typeface="Calibri"/>
              </a:rPr>
              <a:t>Enfasis en gestion de riesgos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54880" y="4471416"/>
            <a:ext cx="713232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Cada obligado debe documentar su matriz de riesgo y aplicar el Enfoque Basado en Riesgos (EBR).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572000" y="5084064"/>
            <a:ext cx="73152" cy="86868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754880" y="5084064"/>
            <a:ext cx="713232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300" b="1" i="0">
                <a:solidFill>
                  <a:srgbClr val="1E2761"/>
                </a:solidFill>
                <a:latin typeface="Calibri"/>
              </a:rPr>
              <a:t>Trazabilidad documental reforzada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54880" y="5404104"/>
            <a:ext cx="713232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Conservacion de informacion ampliada de 5 a 10 anos despues de realizada la operacion.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3. ACTIVIDADES VULNERABLES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7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17 Actividades Vulnerables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Art. 17 LFPIORPI - Catalogo completo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920240"/>
            <a:ext cx="1874519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7200" y="1920240"/>
            <a:ext cx="1874519" cy="3200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7200" y="1956816"/>
            <a:ext cx="1874519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Fr. 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2286000"/>
            <a:ext cx="1783079" cy="77724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Juegos y sorteos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377439" y="1920240"/>
            <a:ext cx="1874519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2377439" y="1920240"/>
            <a:ext cx="1874519" cy="3200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2377439" y="1956816"/>
            <a:ext cx="1874519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Fr. II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23159" y="2286000"/>
            <a:ext cx="1783079" cy="77724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Tarjetas servicios/credito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78" y="1920240"/>
            <a:ext cx="1874519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297678" y="1920240"/>
            <a:ext cx="1874519" cy="3200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297678" y="1956816"/>
            <a:ext cx="1874519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Fr. III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43398" y="2286000"/>
            <a:ext cx="1783079" cy="77724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Tarjetas prepagadas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17917" y="1920240"/>
            <a:ext cx="1874519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217917" y="1920240"/>
            <a:ext cx="1874519" cy="3200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217917" y="1956816"/>
            <a:ext cx="1874519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Fr. IV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63637" y="2286000"/>
            <a:ext cx="1783079" cy="77724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Cheques de viajero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138156" y="1920240"/>
            <a:ext cx="1874519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8138156" y="1920240"/>
            <a:ext cx="1874519" cy="3200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8138156" y="1956816"/>
            <a:ext cx="1874519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Fr. V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183876" y="2286000"/>
            <a:ext cx="1783079" cy="77724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Prestamos no financieros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0058395" y="1920240"/>
            <a:ext cx="1874519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10058395" y="1920240"/>
            <a:ext cx="1874519" cy="3200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10058395" y="1956816"/>
            <a:ext cx="1874519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Fr. V Bis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04115" y="2286000"/>
            <a:ext cx="1783079" cy="77724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Desarrollo inmobiliario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57200" y="3200400"/>
            <a:ext cx="1874519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457200" y="3200400"/>
            <a:ext cx="1874519" cy="3200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457200" y="3236976"/>
            <a:ext cx="1874519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Fr. VI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2920" y="3566160"/>
            <a:ext cx="1783079" cy="77724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Servicios fe publica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2377439" y="3200400"/>
            <a:ext cx="1874519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Rectangle 37"/>
          <p:cNvSpPr/>
          <p:nvPr/>
        </p:nvSpPr>
        <p:spPr>
          <a:xfrm>
            <a:off x="2377439" y="3200400"/>
            <a:ext cx="1874519" cy="3200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2377439" y="3236976"/>
            <a:ext cx="1874519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Fr. VII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423159" y="3566160"/>
            <a:ext cx="1783079" cy="77724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Inmuebles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297678" y="3200400"/>
            <a:ext cx="1874519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ectangle 41"/>
          <p:cNvSpPr/>
          <p:nvPr/>
        </p:nvSpPr>
        <p:spPr>
          <a:xfrm>
            <a:off x="4297678" y="3200400"/>
            <a:ext cx="1874519" cy="3200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4297678" y="3236976"/>
            <a:ext cx="1874519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Fr. VIII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343398" y="3566160"/>
            <a:ext cx="1783079" cy="77724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Metales y piedras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217917" y="3200400"/>
            <a:ext cx="1874519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ectangle 45"/>
          <p:cNvSpPr/>
          <p:nvPr/>
        </p:nvSpPr>
        <p:spPr>
          <a:xfrm>
            <a:off x="6217917" y="3200400"/>
            <a:ext cx="1874519" cy="3200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6217917" y="3236976"/>
            <a:ext cx="1874519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Fr. IX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263637" y="3566160"/>
            <a:ext cx="1783079" cy="77724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Joyas y relojes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8138156" y="3200400"/>
            <a:ext cx="1874519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Rectangle 49"/>
          <p:cNvSpPr/>
          <p:nvPr/>
        </p:nvSpPr>
        <p:spPr>
          <a:xfrm>
            <a:off x="8138156" y="3200400"/>
            <a:ext cx="1874519" cy="3200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8138156" y="3236976"/>
            <a:ext cx="1874519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Fr. X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183876" y="3566160"/>
            <a:ext cx="1783079" cy="77724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Subastas y arte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10058395" y="3200400"/>
            <a:ext cx="1874519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Rectangle 53"/>
          <p:cNvSpPr/>
          <p:nvPr/>
        </p:nvSpPr>
        <p:spPr>
          <a:xfrm>
            <a:off x="10058395" y="3200400"/>
            <a:ext cx="1874519" cy="3200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10058395" y="3236976"/>
            <a:ext cx="1874519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Fr. XI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0104115" y="3566160"/>
            <a:ext cx="1783079" cy="77724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Vehiculos terrestres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57200" y="4480560"/>
            <a:ext cx="1874519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457200" y="4480560"/>
            <a:ext cx="1874519" cy="3200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457200" y="4517136"/>
            <a:ext cx="1874519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Fr. XII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02920" y="4846320"/>
            <a:ext cx="1783079" cy="77724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Vehiculos aereos/maritimos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2377439" y="4480560"/>
            <a:ext cx="1874519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Rectangle 61"/>
          <p:cNvSpPr/>
          <p:nvPr/>
        </p:nvSpPr>
        <p:spPr>
          <a:xfrm>
            <a:off x="2377439" y="4480560"/>
            <a:ext cx="1874519" cy="3200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TextBox 62"/>
          <p:cNvSpPr txBox="1"/>
          <p:nvPr/>
        </p:nvSpPr>
        <p:spPr>
          <a:xfrm>
            <a:off x="2377439" y="4517136"/>
            <a:ext cx="1874519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Fr. XIII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423159" y="4846320"/>
            <a:ext cx="1783079" cy="77724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Blindaje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4297678" y="4480560"/>
            <a:ext cx="1874519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Rectangle 65"/>
          <p:cNvSpPr/>
          <p:nvPr/>
        </p:nvSpPr>
        <p:spPr>
          <a:xfrm>
            <a:off x="4297678" y="4480560"/>
            <a:ext cx="1874519" cy="3200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TextBox 66"/>
          <p:cNvSpPr txBox="1"/>
          <p:nvPr/>
        </p:nvSpPr>
        <p:spPr>
          <a:xfrm>
            <a:off x="4297678" y="4517136"/>
            <a:ext cx="1874519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Fr. XIV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343398" y="4846320"/>
            <a:ext cx="1783079" cy="77724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Traslado de valores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6217917" y="4480560"/>
            <a:ext cx="1874519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Rectangle 69"/>
          <p:cNvSpPr/>
          <p:nvPr/>
        </p:nvSpPr>
        <p:spPr>
          <a:xfrm>
            <a:off x="6217917" y="4480560"/>
            <a:ext cx="1874519" cy="3200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TextBox 70"/>
          <p:cNvSpPr txBox="1"/>
          <p:nvPr/>
        </p:nvSpPr>
        <p:spPr>
          <a:xfrm>
            <a:off x="6217917" y="4517136"/>
            <a:ext cx="1874519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Fr. XV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263637" y="4846320"/>
            <a:ext cx="1783079" cy="77724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Servicios profesionales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8138156" y="4480560"/>
            <a:ext cx="1874519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Rectangle 73"/>
          <p:cNvSpPr/>
          <p:nvPr/>
        </p:nvSpPr>
        <p:spPr>
          <a:xfrm>
            <a:off x="8138156" y="4480560"/>
            <a:ext cx="1874519" cy="32004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TextBox 74"/>
          <p:cNvSpPr txBox="1"/>
          <p:nvPr/>
        </p:nvSpPr>
        <p:spPr>
          <a:xfrm>
            <a:off x="8138156" y="4517136"/>
            <a:ext cx="1874519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D4A017"/>
                </a:solidFill>
                <a:latin typeface="Calibri"/>
              </a:rPr>
              <a:t>Fr. XVI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8183876" y="4846320"/>
            <a:ext cx="1783079" cy="77724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Donativos OSC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457200" y="5852160"/>
            <a:ext cx="11247120" cy="640080"/>
          </a:xfrm>
          <a:prstGeom prst="roundRect">
            <a:avLst>
              <a:gd name="adj" fmla="val 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TextBox 77"/>
          <p:cNvSpPr txBox="1"/>
          <p:nvPr/>
        </p:nvSpPr>
        <p:spPr>
          <a:xfrm>
            <a:off x="731520" y="5943600"/>
            <a:ext cx="10698480" cy="50292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200" b="0" i="1">
                <a:solidFill>
                  <a:srgbClr val="CADCFC"/>
                </a:solidFill>
                <a:latin typeface="Calibri"/>
              </a:rPr>
              <a:t>La Fraccion V Bis (Desarrollo Inmobiliario) fue adicionada en la reforma 2025. Implica que constructoras y desarrolladoras estan ahora sujetas al regimen PLD/FT.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3. ACTIVIDADES VULNERABLES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8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Umbrales 2026 (UMA = $117.31 MXN)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Identificacion y aviso al SAT en actividades vulnerables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57200" y="1920240"/>
            <a:ext cx="3840480" cy="45720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57200" y="2011680"/>
            <a:ext cx="384048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Actividad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297680" y="1920240"/>
            <a:ext cx="2560320" cy="45720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297680" y="2011680"/>
            <a:ext cx="256032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Umbral Identif. (UMA)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58000" y="1920240"/>
            <a:ext cx="2560320" cy="45720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858000" y="2011680"/>
            <a:ext cx="256032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Umbral Aviso (UMA)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418320" y="1920240"/>
            <a:ext cx="2286000" cy="45720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418320" y="2011680"/>
            <a:ext cx="228600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Aviso en MXN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" y="2377440"/>
            <a:ext cx="3840480" cy="384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48640" y="2441448"/>
            <a:ext cx="3657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Inmuebles - compraventa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297680" y="2377440"/>
            <a:ext cx="2560320" cy="384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389120" y="2441448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8,025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58000" y="2377440"/>
            <a:ext cx="2560320" cy="384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949440" y="2441448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16,000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418320" y="2377440"/>
            <a:ext cx="2286000" cy="384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9509760" y="2441448"/>
            <a:ext cx="21031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$1,876,960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2761488"/>
            <a:ext cx="3840480" cy="384048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48640" y="2825496"/>
            <a:ext cx="3657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Vehiculos terrestres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297680" y="2761488"/>
            <a:ext cx="2560320" cy="384048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4389120" y="2825496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3,210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58000" y="2761488"/>
            <a:ext cx="2560320" cy="384048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6949440" y="2825496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6,420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418320" y="2761488"/>
            <a:ext cx="2286000" cy="384048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9509760" y="2825496"/>
            <a:ext cx="21031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$753,130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57200" y="3145536"/>
            <a:ext cx="3840480" cy="384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548640" y="3209544"/>
            <a:ext cx="3657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Joyas, relojes, piedras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297680" y="3145536"/>
            <a:ext cx="2560320" cy="384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4389120" y="3209544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805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858000" y="3145536"/>
            <a:ext cx="2560320" cy="384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6949440" y="3209544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1,605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418320" y="3145536"/>
            <a:ext cx="2286000" cy="384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9509760" y="3209544"/>
            <a:ext cx="21031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$188,283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57200" y="3529584"/>
            <a:ext cx="3840480" cy="384048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548640" y="3593592"/>
            <a:ext cx="3657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Activos virtuales (cripto)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297680" y="3529584"/>
            <a:ext cx="2560320" cy="384048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4389120" y="3593592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210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858000" y="3529584"/>
            <a:ext cx="2560320" cy="384048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6949440" y="3593592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645</a:t>
            </a:r>
          </a:p>
        </p:txBody>
      </p:sp>
      <p:sp>
        <p:nvSpPr>
          <p:cNvPr id="47" name="Rectangle 46"/>
          <p:cNvSpPr/>
          <p:nvPr/>
        </p:nvSpPr>
        <p:spPr>
          <a:xfrm>
            <a:off x="9418320" y="3529584"/>
            <a:ext cx="2286000" cy="384048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9509760" y="3593592"/>
            <a:ext cx="21031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$75,665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57200" y="3913632"/>
            <a:ext cx="3840480" cy="384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548640" y="3977640"/>
            <a:ext cx="3657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Donativos OSC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297680" y="3913632"/>
            <a:ext cx="2560320" cy="384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4389120" y="3977640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1,605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858000" y="3913632"/>
            <a:ext cx="2560320" cy="384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6949440" y="3977640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3,210</a:t>
            </a:r>
          </a:p>
        </p:txBody>
      </p:sp>
      <p:sp>
        <p:nvSpPr>
          <p:cNvPr id="55" name="Rectangle 54"/>
          <p:cNvSpPr/>
          <p:nvPr/>
        </p:nvSpPr>
        <p:spPr>
          <a:xfrm>
            <a:off x="9418320" y="3913632"/>
            <a:ext cx="2286000" cy="384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9509760" y="3977640"/>
            <a:ext cx="21031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$376,564</a:t>
            </a:r>
          </a:p>
        </p:txBody>
      </p:sp>
      <p:sp>
        <p:nvSpPr>
          <p:cNvPr id="57" name="Rectangle 56"/>
          <p:cNvSpPr/>
          <p:nvPr/>
        </p:nvSpPr>
        <p:spPr>
          <a:xfrm>
            <a:off x="457200" y="4297680"/>
            <a:ext cx="3840480" cy="384048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TextBox 57"/>
          <p:cNvSpPr txBox="1"/>
          <p:nvPr/>
        </p:nvSpPr>
        <p:spPr>
          <a:xfrm>
            <a:off x="548640" y="4361688"/>
            <a:ext cx="3657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Servicios profesionales</a:t>
            </a:r>
          </a:p>
        </p:txBody>
      </p:sp>
      <p:sp>
        <p:nvSpPr>
          <p:cNvPr id="59" name="Rectangle 58"/>
          <p:cNvSpPr/>
          <p:nvPr/>
        </p:nvSpPr>
        <p:spPr>
          <a:xfrm>
            <a:off x="4297680" y="4297680"/>
            <a:ext cx="2560320" cy="384048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4389120" y="4361688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Sin umbral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858000" y="4297680"/>
            <a:ext cx="2560320" cy="384048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TextBox 61"/>
          <p:cNvSpPr txBox="1"/>
          <p:nvPr/>
        </p:nvSpPr>
        <p:spPr>
          <a:xfrm>
            <a:off x="6949440" y="4361688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Sin umbral</a:t>
            </a:r>
          </a:p>
        </p:txBody>
      </p:sp>
      <p:sp>
        <p:nvSpPr>
          <p:cNvPr id="63" name="Rectangle 62"/>
          <p:cNvSpPr/>
          <p:nvPr/>
        </p:nvSpPr>
        <p:spPr>
          <a:xfrm>
            <a:off x="9418320" y="4297680"/>
            <a:ext cx="2286000" cy="384048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9509760" y="4361688"/>
            <a:ext cx="21031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Por acto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57200" y="4681728"/>
            <a:ext cx="3840480" cy="384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TextBox 65"/>
          <p:cNvSpPr txBox="1"/>
          <p:nvPr/>
        </p:nvSpPr>
        <p:spPr>
          <a:xfrm>
            <a:off x="548640" y="4745736"/>
            <a:ext cx="3657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Juegos y sorteos</a:t>
            </a:r>
          </a:p>
        </p:txBody>
      </p:sp>
      <p:sp>
        <p:nvSpPr>
          <p:cNvPr id="67" name="Rectangle 66"/>
          <p:cNvSpPr/>
          <p:nvPr/>
        </p:nvSpPr>
        <p:spPr>
          <a:xfrm>
            <a:off x="4297680" y="4681728"/>
            <a:ext cx="2560320" cy="384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TextBox 67"/>
          <p:cNvSpPr txBox="1"/>
          <p:nvPr/>
        </p:nvSpPr>
        <p:spPr>
          <a:xfrm>
            <a:off x="4389120" y="4745736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325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858000" y="4681728"/>
            <a:ext cx="2560320" cy="384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TextBox 69"/>
          <p:cNvSpPr txBox="1"/>
          <p:nvPr/>
        </p:nvSpPr>
        <p:spPr>
          <a:xfrm>
            <a:off x="6949440" y="4745736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645</a:t>
            </a:r>
          </a:p>
        </p:txBody>
      </p:sp>
      <p:sp>
        <p:nvSpPr>
          <p:cNvPr id="71" name="Rectangle 70"/>
          <p:cNvSpPr/>
          <p:nvPr/>
        </p:nvSpPr>
        <p:spPr>
          <a:xfrm>
            <a:off x="9418320" y="4681728"/>
            <a:ext cx="2286000" cy="384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TextBox 71"/>
          <p:cNvSpPr txBox="1"/>
          <p:nvPr/>
        </p:nvSpPr>
        <p:spPr>
          <a:xfrm>
            <a:off x="9509760" y="4745736"/>
            <a:ext cx="21031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$75,665</a:t>
            </a:r>
          </a:p>
        </p:txBody>
      </p:sp>
      <p:sp>
        <p:nvSpPr>
          <p:cNvPr id="73" name="Rectangle 72"/>
          <p:cNvSpPr/>
          <p:nvPr/>
        </p:nvSpPr>
        <p:spPr>
          <a:xfrm>
            <a:off x="457200" y="5065776"/>
            <a:ext cx="3840480" cy="384048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TextBox 73"/>
          <p:cNvSpPr txBox="1"/>
          <p:nvPr/>
        </p:nvSpPr>
        <p:spPr>
          <a:xfrm>
            <a:off x="548640" y="5129784"/>
            <a:ext cx="36576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 i="0">
                <a:solidFill>
                  <a:srgbClr val="1E2761"/>
                </a:solidFill>
                <a:latin typeface="Calibri"/>
              </a:rPr>
              <a:t>Tarjetas prepagadas</a:t>
            </a:r>
          </a:p>
        </p:txBody>
      </p:sp>
      <p:sp>
        <p:nvSpPr>
          <p:cNvPr id="75" name="Rectangle 74"/>
          <p:cNvSpPr/>
          <p:nvPr/>
        </p:nvSpPr>
        <p:spPr>
          <a:xfrm>
            <a:off x="4297680" y="5065776"/>
            <a:ext cx="2560320" cy="384048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TextBox 75"/>
          <p:cNvSpPr txBox="1"/>
          <p:nvPr/>
        </p:nvSpPr>
        <p:spPr>
          <a:xfrm>
            <a:off x="4389120" y="5129784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645</a:t>
            </a:r>
          </a:p>
        </p:txBody>
      </p:sp>
      <p:sp>
        <p:nvSpPr>
          <p:cNvPr id="77" name="Rectangle 76"/>
          <p:cNvSpPr/>
          <p:nvPr/>
        </p:nvSpPr>
        <p:spPr>
          <a:xfrm>
            <a:off x="6858000" y="5065776"/>
            <a:ext cx="2560320" cy="384048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TextBox 77"/>
          <p:cNvSpPr txBox="1"/>
          <p:nvPr/>
        </p:nvSpPr>
        <p:spPr>
          <a:xfrm>
            <a:off x="6949440" y="5129784"/>
            <a:ext cx="23774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1,285</a:t>
            </a:r>
          </a:p>
        </p:txBody>
      </p:sp>
      <p:sp>
        <p:nvSpPr>
          <p:cNvPr id="79" name="Rectangle 78"/>
          <p:cNvSpPr/>
          <p:nvPr/>
        </p:nvSpPr>
        <p:spPr>
          <a:xfrm>
            <a:off x="9418320" y="5065776"/>
            <a:ext cx="2286000" cy="384048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TextBox 79"/>
          <p:cNvSpPr txBox="1"/>
          <p:nvPr/>
        </p:nvSpPr>
        <p:spPr>
          <a:xfrm>
            <a:off x="9509760" y="5129784"/>
            <a:ext cx="210312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100" b="0" i="0">
                <a:solidFill>
                  <a:srgbClr val="334155"/>
                </a:solidFill>
                <a:latin typeface="Calibri"/>
              </a:rPr>
              <a:t>$150,743</a:t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457200" y="5897880"/>
            <a:ext cx="11247120" cy="594360"/>
          </a:xfrm>
          <a:prstGeom prst="roundRect">
            <a:avLst>
              <a:gd name="adj" fmla="val 8000"/>
            </a:avLst>
          </a:prstGeom>
          <a:solidFill>
            <a:srgbClr val="F4C8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TextBox 81"/>
          <p:cNvSpPr txBox="1"/>
          <p:nvPr/>
        </p:nvSpPr>
        <p:spPr>
          <a:xfrm>
            <a:off x="640080" y="5989320"/>
            <a:ext cx="10972800" cy="45720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100" b="1" i="1">
                <a:solidFill>
                  <a:srgbClr val="1E2761"/>
                </a:solidFill>
                <a:latin typeface="Calibri"/>
              </a:rPr>
              <a:t>Activos virtuales: en 2025 el umbral se redujo de 645 a 210 UMA (-67%) para fortalecer el control sobre criptomonedas.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18872"/>
            <a:ext cx="73152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CADCFC"/>
                </a:solidFill>
                <a:latin typeface="Calibri"/>
              </a:rPr>
              <a:t>3. ACTIVIDADES VULNERABLES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11535" y="118872"/>
            <a:ext cx="9144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Calibri"/>
              </a:rPr>
              <a:t>9 /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685800"/>
            <a:ext cx="11247120" cy="7315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000" b="1" i="0">
                <a:solidFill>
                  <a:srgbClr val="1E2761"/>
                </a:solidFill>
                <a:latin typeface="Calibri"/>
              </a:rPr>
              <a:t>Restricciones al Uso de Efectivo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417320"/>
            <a:ext cx="112471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 i="1">
                <a:solidFill>
                  <a:srgbClr val="D4A017"/>
                </a:solidFill>
                <a:latin typeface="Calibri"/>
              </a:rPr>
              <a:t>Art. 32 LFPIORPI - Operaciones prohibidas en efectivo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73152" cy="548640"/>
          </a:xfrm>
          <a:prstGeom prst="rect">
            <a:avLst/>
          </a:prstGeom>
          <a:solidFill>
            <a:srgbClr val="D4A0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1828800"/>
            <a:ext cx="5029200" cy="2286000"/>
          </a:xfrm>
          <a:prstGeom prst="roundRect">
            <a:avLst>
              <a:gd name="adj" fmla="val 8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1965960"/>
            <a:ext cx="475488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 i="0">
                <a:solidFill>
                  <a:srgbClr val="D4A017"/>
                </a:solidFill>
                <a:latin typeface="Calibri"/>
              </a:rPr>
              <a:t>VALOR DE LA UMA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2331720"/>
            <a:ext cx="4754880" cy="10972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5600" b="1" i="0">
                <a:solidFill>
                  <a:srgbClr val="FFFFFF"/>
                </a:solidFill>
                <a:latin typeface="Arial Black"/>
              </a:rPr>
              <a:t>$117.31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3429000"/>
            <a:ext cx="475488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0" i="0">
                <a:solidFill>
                  <a:srgbClr val="CADCFC"/>
                </a:solidFill>
                <a:latin typeface="Calibri"/>
              </a:rPr>
              <a:t>MXN diarios para 2026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3749039"/>
            <a:ext cx="475488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000" b="0" i="1">
                <a:solidFill>
                  <a:srgbClr val="CADCFC"/>
                </a:solidFill>
                <a:latin typeface="Calibri"/>
              </a:rPr>
              <a:t>Vigente todo el ano calendario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60720" y="1828800"/>
            <a:ext cx="640080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800" b="1" i="0">
                <a:solidFill>
                  <a:srgbClr val="1E2761"/>
                </a:solidFill>
                <a:latin typeface="Calibri"/>
              </a:rPr>
              <a:t>Limites prohibidos en efectivo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60720" y="2331720"/>
            <a:ext cx="64008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760720" y="2331720"/>
            <a:ext cx="73152" cy="4572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897880" y="2423160"/>
            <a:ext cx="4114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Inmuebles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12680" y="2423160"/>
            <a:ext cx="20116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300" b="1" i="0">
                <a:solidFill>
                  <a:srgbClr val="B91C1C"/>
                </a:solidFill>
                <a:latin typeface="Calibri"/>
              </a:rPr>
              <a:t>$941,332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60720" y="2825496"/>
            <a:ext cx="64008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760720" y="2825496"/>
            <a:ext cx="73152" cy="4572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897880" y="2916936"/>
            <a:ext cx="4114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Vehiculos, aviones, embarcaciones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012680" y="2916936"/>
            <a:ext cx="20116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300" b="1" i="0">
                <a:solidFill>
                  <a:srgbClr val="B91C1C"/>
                </a:solidFill>
                <a:latin typeface="Calibri"/>
              </a:rPr>
              <a:t>$376,533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760720" y="3319272"/>
            <a:ext cx="64008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5760720" y="3319272"/>
            <a:ext cx="73152" cy="4572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5897880" y="3410712"/>
            <a:ext cx="4114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Joyas, relojes, metales preciosos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012680" y="3410712"/>
            <a:ext cx="20116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300" b="1" i="0">
                <a:solidFill>
                  <a:srgbClr val="B91C1C"/>
                </a:solidFill>
                <a:latin typeface="Calibri"/>
              </a:rPr>
              <a:t>$376,533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760720" y="3813048"/>
            <a:ext cx="64008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5760720" y="3813048"/>
            <a:ext cx="73152" cy="4572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5897880" y="3904488"/>
            <a:ext cx="4114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Obras de arte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012680" y="3904488"/>
            <a:ext cx="20116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300" b="1" i="0">
                <a:solidFill>
                  <a:srgbClr val="B91C1C"/>
                </a:solidFill>
                <a:latin typeface="Calibri"/>
              </a:rPr>
              <a:t>$376,533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760720" y="4306824"/>
            <a:ext cx="64008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5760720" y="4306824"/>
            <a:ext cx="73152" cy="4572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5897880" y="4398264"/>
            <a:ext cx="4114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Boletos de juegos y sorteos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012680" y="4398264"/>
            <a:ext cx="20116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300" b="1" i="0">
                <a:solidFill>
                  <a:srgbClr val="B91C1C"/>
                </a:solidFill>
                <a:latin typeface="Calibri"/>
              </a:rPr>
              <a:t>$376,533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760720" y="4800600"/>
            <a:ext cx="64008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5760720" y="4800600"/>
            <a:ext cx="73152" cy="4572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5897880" y="4892040"/>
            <a:ext cx="4114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Blindaje de vehiculos e inmuebles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012680" y="4892040"/>
            <a:ext cx="20116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300" b="1" i="0">
                <a:solidFill>
                  <a:srgbClr val="B91C1C"/>
                </a:solidFill>
                <a:latin typeface="Calibri"/>
              </a:rPr>
              <a:t>$376,533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760720" y="5294376"/>
            <a:ext cx="64008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39"/>
          <p:cNvSpPr/>
          <p:nvPr/>
        </p:nvSpPr>
        <p:spPr>
          <a:xfrm>
            <a:off x="5760720" y="5294376"/>
            <a:ext cx="73152" cy="457200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5897880" y="5385816"/>
            <a:ext cx="41148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 i="0">
                <a:solidFill>
                  <a:srgbClr val="334155"/>
                </a:solidFill>
                <a:latin typeface="Calibri"/>
              </a:rPr>
              <a:t>Servicios de transporte de valores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012680" y="5385816"/>
            <a:ext cx="201168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1300" b="1" i="0">
                <a:solidFill>
                  <a:srgbClr val="B91C1C"/>
                </a:solidFill>
                <a:latin typeface="Calibri"/>
              </a:rPr>
              <a:t>$376,533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57200" y="5852160"/>
            <a:ext cx="11247120" cy="640080"/>
          </a:xfrm>
          <a:prstGeom prst="roundRect">
            <a:avLst>
              <a:gd name="adj" fmla="val 8000"/>
            </a:avLst>
          </a:prstGeom>
          <a:solidFill>
            <a:srgbClr val="FEE2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640080" y="5943600"/>
            <a:ext cx="10972800" cy="502920"/>
          </a:xfrm>
          <a:prstGeom prst="rect">
            <a:avLst/>
          </a:prstGeom>
          <a:noFill/>
        </p:spPr>
        <p:txBody>
          <a:bodyPr wrap="square" lIns="45720" tIns="27432" rIns="45720" bIns="27432" anchor="ctr">
            <a:spAutoFit/>
          </a:bodyPr>
          <a:lstStyle/>
          <a:p>
            <a:pPr algn="l"/>
            <a:r>
              <a:rPr sz="1100" b="1" i="0">
                <a:solidFill>
                  <a:srgbClr val="B91C1C"/>
                </a:solidFill>
                <a:latin typeface="Calibri"/>
              </a:rPr>
              <a:t>ATENCION: Operar arriba de estos limites en efectivo constituye delito federal. La operacion debera realizarse por sistema financiero (transferencia, cheque, etc.).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65760" y="6473952"/>
            <a:ext cx="914400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00" b="0" i="1">
                <a:solidFill>
                  <a:srgbClr val="64748B"/>
                </a:solidFill>
                <a:latin typeface="Calibri"/>
              </a:rPr>
              <a:t>UIF Mexico 2026 | Consultores Fiscales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3871</Words>
  <Application>Microsoft Office PowerPoint</Application>
  <PresentationFormat>Personalizado</PresentationFormat>
  <Paragraphs>848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1" baseType="lpstr"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MIGUEL ALARCON DIAZ</dc:creator>
  <dc:description>generated using python-pptx</dc:description>
  <cp:lastModifiedBy>MIGUEL ALARCON DIAZ</cp:lastModifiedBy>
  <cp:revision>2</cp:revision>
  <dcterms:created xsi:type="dcterms:W3CDTF">2013-01-27T09:14:16Z</dcterms:created>
  <dcterms:modified xsi:type="dcterms:W3CDTF">2026-05-19T03:31:38Z</dcterms:modified>
</cp:coreProperties>
</file>