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media/image3.jpg" ContentType="image/jpeg"/>
  <Override PartName="/ppt/media/image4.jpg" ContentType="image/jpeg"/>
  <Override PartName="/ppt/media/image5.jpg" ContentType="image/jpeg"/>
  <Override PartName="/ppt/media/image8.jpg" ContentType="image/jpeg"/>
  <Override PartName="/ppt/media/image9.jpg" ContentType="image/jpeg"/>
  <Override PartName="/ppt/media/image12.jpg" ContentType="image/jpeg"/>
  <Override PartName="/ppt/media/image13.jpg" ContentType="image/jpeg"/>
  <Override PartName="/ppt/media/image14.jpg" ContentType="image/jpeg"/>
  <Override PartName="/ppt/media/image15.jpg" ContentType="image/jpeg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8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525" r:id="rId46"/>
    <p:sldId id="535" r:id="rId47"/>
    <p:sldId id="536" r:id="rId48"/>
    <p:sldId id="537" r:id="rId49"/>
    <p:sldId id="538" r:id="rId50"/>
    <p:sldId id="539" r:id="rId51"/>
    <p:sldId id="540" r:id="rId52"/>
    <p:sldId id="541" r:id="rId53"/>
    <p:sldId id="542" r:id="rId54"/>
    <p:sldId id="543" r:id="rId55"/>
    <p:sldId id="544" r:id="rId56"/>
    <p:sldId id="314" r:id="rId57"/>
    <p:sldId id="315" r:id="rId58"/>
    <p:sldId id="545" r:id="rId59"/>
    <p:sldId id="546" r:id="rId60"/>
    <p:sldId id="547" r:id="rId61"/>
    <p:sldId id="548" r:id="rId62"/>
    <p:sldId id="549" r:id="rId63"/>
    <p:sldId id="550" r:id="rId64"/>
    <p:sldId id="551" r:id="rId65"/>
    <p:sldId id="552" r:id="rId66"/>
    <p:sldId id="553" r:id="rId67"/>
    <p:sldId id="554" r:id="rId68"/>
    <p:sldId id="555" r:id="rId69"/>
    <p:sldId id="556" r:id="rId70"/>
    <p:sldId id="557" r:id="rId71"/>
    <p:sldId id="558" r:id="rId72"/>
    <p:sldId id="559" r:id="rId73"/>
    <p:sldId id="299" r:id="rId74"/>
    <p:sldId id="300" r:id="rId75"/>
    <p:sldId id="301" r:id="rId76"/>
    <p:sldId id="302" r:id="rId77"/>
    <p:sldId id="303" r:id="rId78"/>
    <p:sldId id="304" r:id="rId79"/>
    <p:sldId id="305" r:id="rId80"/>
    <p:sldId id="306" r:id="rId81"/>
    <p:sldId id="307" r:id="rId82"/>
    <p:sldId id="308" r:id="rId83"/>
    <p:sldId id="309" r:id="rId84"/>
    <p:sldId id="310" r:id="rId8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6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tableStyles" Target="tableStyles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CABE7-66E3-4847-9874-1E1D521AA795}" type="datetimeFigureOut">
              <a:rPr lang="es-MX" smtClean="0"/>
              <a:t>28/07/2026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069FD-3240-4EF9-96C6-ACE4FC74E0D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4999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03447" y="160400"/>
            <a:ext cx="5785104" cy="838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53340">
              <a:lnSpc>
                <a:spcPts val="1240"/>
              </a:lnSpc>
            </a:pPr>
            <a:fld id="{81D60167-4931-47E6-BA6A-407CBD079E47}" type="slidenum">
              <a:rPr dirty="0">
                <a:latin typeface="Carlito"/>
                <a:cs typeface="Carlito"/>
              </a:rPr>
              <a:t>‹Nº›</a:t>
            </a:fld>
            <a:endParaRPr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84964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53340">
              <a:lnSpc>
                <a:spcPts val="1240"/>
              </a:lnSpc>
            </a:pPr>
            <a:fld id="{81D60167-4931-47E6-BA6A-407CBD079E47}" type="slidenum">
              <a:rPr dirty="0">
                <a:latin typeface="Carlito"/>
                <a:cs typeface="Carlito"/>
              </a:rPr>
              <a:t>‹Nº›</a:t>
            </a:fld>
            <a:endParaRPr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51285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53340">
              <a:lnSpc>
                <a:spcPts val="1240"/>
              </a:lnSpc>
            </a:pPr>
            <a:fld id="{81D60167-4931-47E6-BA6A-407CBD079E47}" type="slidenum">
              <a:rPr dirty="0">
                <a:latin typeface="Carlito"/>
                <a:cs typeface="Carlito"/>
              </a:rPr>
              <a:t>‹Nº›</a:t>
            </a:fld>
            <a:endParaRPr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678576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53340">
              <a:lnSpc>
                <a:spcPts val="1240"/>
              </a:lnSpc>
            </a:pPr>
            <a:fld id="{81D60167-4931-47E6-BA6A-407CBD079E47}" type="slidenum">
              <a:rPr dirty="0">
                <a:latin typeface="Carlito"/>
                <a:cs typeface="Carlito"/>
              </a:rPr>
              <a:t>‹Nº›</a:t>
            </a:fld>
            <a:endParaRPr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1071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53340">
              <a:lnSpc>
                <a:spcPts val="1240"/>
              </a:lnSpc>
            </a:pPr>
            <a:fld id="{81D60167-4931-47E6-BA6A-407CBD079E47}" type="slidenum">
              <a:rPr dirty="0">
                <a:latin typeface="Carlito"/>
                <a:cs typeface="Carlito"/>
              </a:rPr>
              <a:t>‹Nº›</a:t>
            </a:fld>
            <a:endParaRPr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39664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8"/>
            <a:ext cx="2149094" cy="7904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042906" y="31654"/>
            <a:ext cx="2149093" cy="7587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38957" y="668273"/>
            <a:ext cx="658495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997" y="1331213"/>
            <a:ext cx="8414004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92406" y="6570785"/>
            <a:ext cx="247015" cy="197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53340">
              <a:lnSpc>
                <a:spcPts val="1240"/>
              </a:lnSpc>
            </a:pPr>
            <a:fld id="{81D60167-4931-47E6-BA6A-407CBD079E47}" type="slidenum">
              <a:rPr dirty="0">
                <a:latin typeface="Carlito"/>
                <a:cs typeface="Carlito"/>
              </a:rPr>
              <a:t>‹Nº›</a:t>
            </a:fld>
            <a:endParaRPr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29653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463040"/>
            <a:ext cx="4206240" cy="420624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10607040" y="4206240"/>
            <a:ext cx="2926080" cy="292608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-1280160" y="4572000"/>
            <a:ext cx="3291840" cy="329184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502920" y="15087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CURSO DE ACTUALIZACIÓN FISCAL · EJERCICIO 2026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874520"/>
            <a:ext cx="98755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Cómo reducir legalmente</a:t>
            </a:r>
            <a:endParaRPr lang="en-US" sz="4400" dirty="0"/>
          </a:p>
          <a:p>
            <a:pPr marL="0" indent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 impuestos 2026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502920" y="3520440"/>
            <a:ext cx="8778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Estrategias de planeación fiscal lícita para empresas, socios y accionistas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02920" y="4434840"/>
            <a:ext cx="201168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Text 7"/>
          <p:cNvSpPr/>
          <p:nvPr/>
        </p:nvSpPr>
        <p:spPr>
          <a:xfrm>
            <a:off x="502920" y="4617720"/>
            <a:ext cx="9601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C7CE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Fundamentado en la Ley del ISR, la Ley del IVA y el Código Fiscal de la Federación vigentes para el ejercicio 2026, incluyendo la Reforma Fiscal 2026 (DOF 07-nov-2025) y la Resolución Miscelánea Fiscal 2026.</a:t>
            </a:r>
            <a:endParaRPr lang="en-US" sz="1250" dirty="0"/>
          </a:p>
          <a:p>
            <a:pPr marL="0" indent="0">
              <a:lnSpc>
                <a:spcPts val="1800"/>
              </a:lnSpc>
              <a:buNone/>
            </a:pPr>
            <a:endParaRPr lang="en-US" sz="125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C7CE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Dirigido a contadores públicos, auxiliares contables y especialistas en materia fiscal.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 MÉTODOS DE INTERPRETACIÓN JURÍDICA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Herramientas del especialista para leer la norma fiscal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541004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85800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Métodos clásicos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04088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Literal o gramatical: se atiende al sentido natural y propio de las palabras de la ley.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Sistemático: la norma se interpreta en relación con el resto del ordenamiento y con otras leyes fiscales conexas.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Histórico: se acude a la exposición de motivos y al proceso legislativo para desentrañar la intención original.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Teleológico: se busca la finalidad o el fin económico y jurídico que persigue la disposición.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78728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6278728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6278728" y="1737360"/>
            <a:ext cx="5410048" cy="22860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6461608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Métodos y criterios complementarios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79896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Auténtico: interpretación realizada por el propio legislador mediante otra norma aclaratoria.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Analogía y mayoría de razón: prohibidas para los elementos esenciales del tributo (Art. 5 CFF).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Criterios normativos y no vinculativos del SAT: orientan la postura de la autoridad, aunque no son ley.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Jurisprudencia de la SCJN y del Tribunal Federal de Justicia Administrativa: obligatoria una vez integrada.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 CLÁUSULA GENERAL ANTIABUSO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Artículo 5-A del CFF: razón de negocios y recaracterización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Disposición central para toda planeación fiscal desde su incorporación en la reforma fiscal 2020, y eje de la fiscalización de operaciones sin sustancia en 2026.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920240"/>
            <a:ext cx="3545738" cy="438912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92024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Supuesto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67512" y="2560320"/>
            <a:ext cx="3216554" cy="361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Cuando los actos jurídicos del contribuyente carecen de razón de negocios y generan un beneficio fiscal, la autoridad puede presumir que dichos actos son inexistentes exclusivamente para efectos fiscales.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22978" y="1920240"/>
            <a:ext cx="3545738" cy="438912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92024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4322978" y="219456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460138" y="192024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Razón de negocios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487570" y="2560320"/>
            <a:ext cx="3216554" cy="361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considera que hay razón de negocios cuando el beneficio económico esperado sea razonablemente mayor al beneficio fiscal, valorando la operación en su conjunto y no de forma aislada.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143037" y="1920240"/>
            <a:ext cx="3545738" cy="438912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92024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Shape 15"/>
          <p:cNvSpPr/>
          <p:nvPr/>
        </p:nvSpPr>
        <p:spPr>
          <a:xfrm>
            <a:off x="8143037" y="219456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8280197" y="192024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Consecuencia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7629" y="2560320"/>
            <a:ext cx="3216554" cy="361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Recaracterización de la operación conforme a la que naturalmente correspondería; la carga de la prueba de la razón de negocios recae en el contribuyente una vez que el SAT ejerce esta facultad.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Escisión sin sustancia económica observada por el SAT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grupo empresarial se escinde en dos sociedades: una conserva la operación y la otra concentra únicamente activos improductivos, con el único efecto de generar pérdidas fiscales trasladables. No hay reorganización operativa real ni cambio en la administración del negocio.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Beneficio fiscal buscado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Pérdida ISR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Traslado de pérdidas fiscales entre entidades del mismo grupo económico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Sustancia económica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Nula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cambio en personal, activos productivos ni administración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 de recaracterización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Alto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Artículo 5-A CFF: ausencia de razón de negocios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FBEAE9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A32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una razón de negocios documentada y con un beneficio económico razonablemente mayor al fiscal, el SAT puede recaracterizar la escisión y determinar el crédito fiscal correspondiente, con actualización, recargos y multas.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486400" cy="54864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-1828800" y="3840480"/>
            <a:ext cx="4114800" cy="41148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" name="Text 2"/>
          <p:cNvSpPr/>
          <p:nvPr/>
        </p:nvSpPr>
        <p:spPr>
          <a:xfrm>
            <a:off x="502920" y="23317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2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274320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Principales herramientas de</a:t>
            </a:r>
            <a:endParaRPr lang="en-US" sz="3800" dirty="0"/>
          </a:p>
          <a:p>
            <a:pPr marL="0" indent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integración fiscal y financiera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02920" y="3977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estrategias legales de ahorro fiscal, con fundamento vigente 2026 y casos prácticos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A9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DE ESTRATEGIAS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Panorama de las herramientas que veremos en este módulo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2590724" cy="489204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1478242" y="1719072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1478242" y="171907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" y="2514600"/>
            <a:ext cx="24078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Retiro de utilidades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40080" y="3108960"/>
            <a:ext cx="2316404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Dividendos, CUFIN, sueldos y honorarios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367964" y="1463040"/>
            <a:ext cx="2590724" cy="489204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43286" y="1719072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Text 9"/>
          <p:cNvSpPr/>
          <p:nvPr/>
        </p:nvSpPr>
        <p:spPr>
          <a:xfrm>
            <a:off x="4343286" y="171907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459404" y="2514600"/>
            <a:ext cx="24078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Automóviles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505124" y="3108960"/>
            <a:ext cx="2316404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Deducción total en el mismo ejercicio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33008" y="1463040"/>
            <a:ext cx="2590724" cy="489204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7208330" y="1719072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7208330" y="171907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324448" y="2514600"/>
            <a:ext cx="24078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Arrendamiento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370168" y="3108960"/>
            <a:ext cx="2316404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Financiero vs. puro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098051" y="1463040"/>
            <a:ext cx="2590724" cy="489204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0" name="Shape 18"/>
          <p:cNvSpPr/>
          <p:nvPr/>
        </p:nvSpPr>
        <p:spPr>
          <a:xfrm>
            <a:off x="10073373" y="1719072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1" name="Text 19"/>
          <p:cNvSpPr/>
          <p:nvPr/>
        </p:nvSpPr>
        <p:spPr>
          <a:xfrm>
            <a:off x="10073373" y="171907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9189491" y="2514600"/>
            <a:ext cx="24078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RESICO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9235211" y="3108960"/>
            <a:ext cx="2316404" cy="3063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Personas físicas y morales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 CÓMO PAGAR MENOS ISR CON ESTRATEGIAS 100% LEGALES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Principios generales de la planeación fiscal lícita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6304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 estrategia legítima de ahorro en ISR descansa sobre cuatro palancas, siempre dentro del marco del artículo 5-A del CFF: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02920" y="2103120"/>
            <a:ext cx="11185855" cy="4160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Régimen fiscal adecuado:  elegir, entre los regímenes disponibles para la actividad, el que mejor se ajusta al perfil de ingresos y deducciones del contribuyente (general, RESICO, coordinados, entre otros).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Deducciones autorizadas:  maximizar el aprovechamiento de las deducciones que la ley permite, cumpliendo con todos sus requisitos formales y sustantivos.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de acumulación y deducción:  planear el ejercicio y el mes en que se acumulan ingresos o se deducen erogaciones, dentro de las reglas de devengo o flujo de efectivo aplicables.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 corporativa y de operación:  diseñar la forma jurídica (sociedad, fideicomiso, persona física) y las relaciones entre entidades del grupo con sustancia económica real.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 CÓMO PAGAR MENOS ISR CON ESTRATEGIAS 100% LEGALES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Requisitos generales de las deducciones — artículo 27 LISR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de cualquier estrategia de deducción: si no se cumplen estos requisitos, no hay ahorro fiscal defendible.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920240"/>
            <a:ext cx="2590724" cy="438912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920240"/>
            <a:ext cx="2590724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2590724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23164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Fracción I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67512" y="2514600"/>
            <a:ext cx="22615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Estrictamente indispensable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67512" y="2907792"/>
            <a:ext cx="2261540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erogación debe ser necesaria para los fines de la actividad del contribuyente y estar vinculada a la generación del ingreso.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67964" y="1920240"/>
            <a:ext cx="2590724" cy="438912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3367964" y="1920240"/>
            <a:ext cx="2590724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Shape 11"/>
          <p:cNvSpPr/>
          <p:nvPr/>
        </p:nvSpPr>
        <p:spPr>
          <a:xfrm>
            <a:off x="3367964" y="2194560"/>
            <a:ext cx="2590724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4" name="Text 12"/>
          <p:cNvSpPr/>
          <p:nvPr/>
        </p:nvSpPr>
        <p:spPr>
          <a:xfrm>
            <a:off x="3505124" y="1920240"/>
            <a:ext cx="23164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Fracción III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32556" y="2514600"/>
            <a:ext cx="22615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Medios de pago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532556" y="2907792"/>
            <a:ext cx="2261540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Pagos mayores a $2,000 deben realizarse por medios electrónicos o cheque nominativo; el efectivo no es deducible por encima de ese monto.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33008" y="1920240"/>
            <a:ext cx="2590724" cy="438912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8" name="Shape 16"/>
          <p:cNvSpPr/>
          <p:nvPr/>
        </p:nvSpPr>
        <p:spPr>
          <a:xfrm>
            <a:off x="6233008" y="1920240"/>
            <a:ext cx="2590724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9" name="Shape 17"/>
          <p:cNvSpPr/>
          <p:nvPr/>
        </p:nvSpPr>
        <p:spPr>
          <a:xfrm>
            <a:off x="6233008" y="2194560"/>
            <a:ext cx="2590724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6370168" y="1920240"/>
            <a:ext cx="23164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Fracción XVIII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397600" y="2514600"/>
            <a:ext cx="22615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Comprobante fiscal (CFDI)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397600" y="2907792"/>
            <a:ext cx="2261540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Debe contarse con CFDI que reúna los requisitos fiscales y corresponder al ejercicio en que se dedujo, salvo excepciones expresas.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098051" y="1920240"/>
            <a:ext cx="2590724" cy="438912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4" name="Shape 22"/>
          <p:cNvSpPr/>
          <p:nvPr/>
        </p:nvSpPr>
        <p:spPr>
          <a:xfrm>
            <a:off x="9098051" y="1920240"/>
            <a:ext cx="2590724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5" name="Shape 23"/>
          <p:cNvSpPr/>
          <p:nvPr/>
        </p:nvSpPr>
        <p:spPr>
          <a:xfrm>
            <a:off x="9098051" y="2194560"/>
            <a:ext cx="2590724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6" name="Text 24"/>
          <p:cNvSpPr/>
          <p:nvPr/>
        </p:nvSpPr>
        <p:spPr>
          <a:xfrm>
            <a:off x="9235211" y="1920240"/>
            <a:ext cx="23164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Fracción IV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9262643" y="2514600"/>
            <a:ext cx="22615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 contable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262643" y="2907792"/>
            <a:ext cx="2261540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Estar debidamente registrada en contabilidad y ser restada una sola vez.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CÓMO RETIRAR DINERO DE UNA EMPRESA PAGANDO MENOS IMPUESTOS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Rutas legales para disponer de recursos de la empresa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6304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ruta tiene una carga fiscal, un riesgo laboral/de seguridad social y un impacto en la estructura de capital distintos: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02920" y="2103120"/>
            <a:ext cx="5364328" cy="4160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Dividendos con CUFIN:  reparto de utilidades ya gravadas a nivel corporativo; retención adicional del 10% sobre el dividendo (Art. 140 LISR).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Sueldos y salarios:  deducibles al 100% para la empresa; generan IMSS, INFONACIT/INFONAVIT y retención de ISR conforme a tarifa progresiva.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Honorarios (servicios profesionales):  deducibles con requisitos del Art. 27 LISR; el socio debe tributar como Persona Física con Actividad Empresarial, ya que el Art. 113-E LISR excluye a socios o accionistas de RESICO.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324448" y="2103120"/>
            <a:ext cx="5364328" cy="4160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Reembolso de gastos comprobados:  no es ingreso para el socio si corresponde a gastos erogados por cuenta de la empresa, plenamente documentados.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Préstamos entre partes relacionadas:  deben pactarse a valor de mercado y documentarse; el SAT puede recaracterizarlos como dividendo si carecen de sustancia (Art. 140, último párrafo LISR).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de capital:  puede generar un dividendo ficto gravable en la parte que exceda a la Cuenta de Capital de Aportación actualizada (CUCA), conforme al Art. 78 LISR.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CÓMO RETIRAR DINERO DE UNA EMPRESA PAGANDO MENOS IMPUESTOS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Dividendos, CUFIN y CUCA — fundamento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10 LISR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11680"/>
            <a:ext cx="321655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ISR corporativo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67512" y="2404872"/>
            <a:ext cx="3216554" cy="3767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personas morales del régimen general pagan ISR a la tasa del 30% sobre su utilidad fiscal; si distribuyen dividendos que no provienen de CUFIN, deben enterar el ISR corporativo correspondiente sobre esa utilidad.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140 LISR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487570" y="2011680"/>
            <a:ext cx="321655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Retención a personas físicas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487570" y="2404872"/>
            <a:ext cx="3216554" cy="3767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personas físicas que reciben dividendos de utilidades generadas a partir de 2014 están sujetas a una retención adicional del 10% sobre el monto distribuido, con carácter de pago definitivo.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7" name="Shape 15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8" name="Shape 16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9" name="Text 17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78 LISR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307629" y="2011680"/>
            <a:ext cx="321655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CUCA en reducciones de capital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307629" y="2404872"/>
            <a:ext cx="3216554" cy="3767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la reducción de capital, la parte que exceda la Cuenta de Capital de Aportación (CUCA) actualizada se considera dividendo distribuido y causa el ISR correspondiente.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 CÓMO RETIRAR DINERO DE UNA EMPRESA PAGANDO MENOS IMPUESTOS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Comparativo de rutas para retirar recursos de la empresa</a:t>
            </a:r>
            <a:endParaRPr lang="en-US" sz="26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463040"/>
          <a:ext cx="11978640" cy="457200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Concepto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Dividendos (con CUFIN)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Sueldos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Honorarios / PF Act. Empresarial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Deducible para la empresa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Sí, 100%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Sí, 100%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Carga adicional al socio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10% retención definitiva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ISR tarifa progresiva (hasta 35%)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ISR tarifa progresiva (hasta 35%), Régimen General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Seguridad social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genera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IMSS/INFONAVIT obligatorios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genera (sin relación laboral)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Requisito clave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Utilidad ya gravada en CUFIN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Relación laboral real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Servicio real, CFDI y razón de negocios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02920" y="6080760"/>
            <a:ext cx="111858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régimen óptimo depende del monto a retirar, la relación del socio con la operación y su situación fiscal personal; no existe una respuesta única.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 DEL CURSO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Objetivo y audiencia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541004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85800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04088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el participante conozca las principales estrategias que se pueden utilizar de manera legal en las empresas.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Traducir esas estrategias en un ahorro real en las operaciones de las empresas y en los socios o accionistas.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Distinguir con claridad la planeación fiscal lícita de la evasión y la defraudación fiscal.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 cada estrategia con fundamento en las leyes fiscales vigentes para 2026 y con casos prácticos.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78728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6278728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6278728" y="1737360"/>
            <a:ext cx="5410048" cy="22860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6461608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Dirigido a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79896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Contadores públicos y auxiliares contables.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Asesores fiscales y consultores empresariales.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Contralores y directores financieros.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Abogados corporativos y fiscalistas.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Administradores y cualquier interesado en la determinación de impuestos y estrategias fiscales.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socio requiere retirar $1,000,000 de la empresa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 moral del régimen general con CUFIN suficiente. El socio, persona física, evalúa tres rutas para disponer de $1,000,000 con la menor carga fiscal total posible.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Dividendo (CUFIN)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$100,000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Retención 10% Art. 140 LISR; sin IMSS ni deducción corporativa adicional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Sueldo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$310,000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ISR tarifa progresiva + cuotas IMSS patronales y obrero-patronales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Honorarios (PF Act. Empresarial)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$254,000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ISR tarifa progresiva Art. 152 LISR (hasta 35%); deducible al 100% para la empresa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E7F4E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F6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ser el prestador socio de la empresa que paga los honorarios, no puede tributar en RESICO (el Art. 113-E LISR excluye a socios, accionistas y partes relacionadas de este régimen); debe tributar como Persona Física con Actividad Empresarial bajo la tarifa progresiva del Art. 152 LISR. Con esta tarifa la carga se acerca a la del sueldo, aunque sin generar cuotas IMSS al no existir relación laboral; el régimen óptimo exige evaluar cada caso junto con la razón de negocios y la sustancia del servicio.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2.3 DEDUCCIÓN TOTAL DE AUTOMÓVILES EN EL MISMO EJERCICIO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límite general: artículo 36, fracción II LISR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 general aplicable a cualquier empresa que adquiere vehículos para su operación.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920240"/>
            <a:ext cx="3545738" cy="438912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92024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Vehículos de combustión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67512" y="2560320"/>
            <a:ext cx="3216554" cy="361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inversión en automóviles solo es deducible hasta por un monto de $175,000.00 por unidad; el excedente no genera efecto fiscal alguno.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22978" y="1920240"/>
            <a:ext cx="3545738" cy="438912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92024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4322978" y="219456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460138" y="192024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Vehículos eléctricos e híbridos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487570" y="2560320"/>
            <a:ext cx="3216554" cy="361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Tratándose de automóviles cuya propulsión sea por baterías eléctricas recargables o híbridos, el monto deducible sube hasta $250,000.00 por unidad.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143037" y="1920240"/>
            <a:ext cx="3545738" cy="438912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92024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Shape 15"/>
          <p:cNvSpPr/>
          <p:nvPr/>
        </p:nvSpPr>
        <p:spPr>
          <a:xfrm>
            <a:off x="8143037" y="219456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8280197" y="192024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Arrendamiento de automóviles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7629" y="2560320"/>
            <a:ext cx="3216554" cy="361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el vehículo se renta en lugar de adquirirse, el Art. 28 LISR limita la deducción a $200.00 pesos diarios por unidad.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2.3 DEDUCCIÓN TOTAL DE AUTOMÓVILES EN EL MISMO EJERCICIO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excepción legal: deducción al 100% sin el tope de $175,000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6304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propio artículo 36, fracción II de la LISR contempla una excepción expresa al tope general: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02920" y="2103120"/>
            <a:ext cx="11185855" cy="4160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Supuesto legal:  el límite de $175,000 no aplica a los contribuyentes cuya actividad consista en el otorgamiento del uso o goce temporal de automóviles, siempre que los destinen exclusivamente a dicha actividad.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Efecto:  para una empresa dedicada al arrendamiento de vehículos, el automóvil es 100% deducible y el IVA de su adquisición es 100% acreditable.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estratégica:  un grupo empresarial puede constituir una subsidiaria de arrendamiento de flotilla vehicular, que adquiere los automóviles y los renta a las operativas del grupo a valor de mercado.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Condición indispensable:  la subsidiaria debe tener sustancia real (contrato de arrendamiento, facturación, administración de la flotilla) para no ser recaracterizada bajo el Art. 5-A del CFF.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2.3 DEDUCCIÓN TOTAL DE AUTOMÓVILES EN EL MISMO EJERCICIO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Complemento: deducción inmediata de inversiones (Decreto Plan México)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Vigencia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Decreto publicado el 21 de enero de 2025; aplicable a inversiones en bienes nuevos de activo fijo realizadas en 2025 y 2026, con porcentajes de deducción inmediata de entre 41% y 91% según el tipo de bien.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Alcance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Beneficia maquinaria, equipo y otros activos productivos ligados a sectores estratégicos (exportación, manufactura, entre otros); requiere constancia de cumplimiento de un Comité de Evaluación.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Importante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07629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automóviles de uso general no suelen estar en el catálogo de bienes elegibles del Decreto: la vía de deducción total para vehículos sigue siendo, en la práctica, la excepción del Art. 36-II para arrendadoras.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Grupo empresarial adquiere una flotilla de 10 vehículos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grupo con una operadora comercial evalúa comprar 10 vehículos de $300,000 cada uno ($3,000,000 en total). Compara adquirirlos directamente en la operadora, contra constituir una arrendadora dentro del grupo que los adquiera y los rente a la operadora.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 directa (operadora)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$1,750,000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Deducible: $175,000 × 10 unidades; el resto no tiene efecto fiscal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Vía arrendadora del grupo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$3,000,000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deducible en la arrendadora (Art. 36-II, excepción); renta deducible en la operadora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Diferencia deducible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$1,250,000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adicional de deducción al usar la estructura de arrendadora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E7F4E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F6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estructura de arrendadora intragrupo permite deducir el 100% de la inversión, siempre que la subsidiaria tenga sustancia real, cobre renta a valor de mercado y facture conforme a derecho.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 ESTRATEGIAS A TRAVÉS DE ARRENDAMIENTO FINANCIERO Y ARRENDAMIENTO PURO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Dos figuras, dos tratamientos fiscales distintos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545576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545576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545576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1814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Arrendamiento financiero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11680"/>
            <a:ext cx="512658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15 CFF / Art. 408 LGTOC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67512" y="2404872"/>
            <a:ext cx="5126584" cy="3767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arrendador se obliga a otorgar el uso o goce temporal de un bien a cambio de pagos periódicos que cubren el valor del bien más una carga financiera, con opción de compra al final del contrato. Se trata como una operación de financiamiento.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233008" y="1417320"/>
            <a:ext cx="545576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6233008" y="1417320"/>
            <a:ext cx="545576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6233008" y="1691640"/>
            <a:ext cx="545576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6370168" y="1417320"/>
            <a:ext cx="51814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Arrendamiento puro (operativo)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397600" y="2011680"/>
            <a:ext cx="512658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15 CFF (a contrario sensu)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397600" y="2404872"/>
            <a:ext cx="5126584" cy="3767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 simple del bien sin opción de compra pactada como parte esencial del contrato; el arrendador conserva la propiedad y el riesgo del bien al término del plazo.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 ESTRATEGIAS A TRAVÉS DE ARRENDAMIENTO FINANCIERO Y ARRENDAMIENTO PURO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Comparativo fiscal: financiero vs. puro</a:t>
            </a:r>
            <a:endParaRPr lang="en-US" sz="2600" dirty="0"/>
          </a:p>
        </p:txBody>
      </p:sp>
      <p:graphicFrame>
        <p:nvGraphicFramePr>
          <p:cNvPr id="2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463040"/>
          <a:ext cx="11978640" cy="4937760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Aspecto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Arrendamiento financiero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Arrendamiento puro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Deducción para el arrendatario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Componente de interés + depreciación del bien (Art. 25, 38 LISR)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100% de la renta pagada, sujeta a los límites del Art. 36 en autos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Propiedad contable/fiscal del bien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 reconoce como activo del arrendatario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Permanece en el arrendador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IVA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 causa sobre el total de las contraprestaciones conforme se exigen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 causa sobre cada renta mensual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Efecto en balance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Aumenta activo y pasivo del arrendatario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afecta el balance del arrendatario (gasto operativo)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Uso estratégico típico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Adquisición de activos de larga vida útil con opción de compra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Flexibilidad operativa, renovación tecnológica frecuente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Elegir entre arrendamiento financiero y puro para maquinaria de producción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empresa manufacturera necesita maquinaria con valor de $5,000,000 y vida útil de 10 años. Evalúa el impacto fiscal y de flujo de efectivo de cada esquema en el primer ejercicio.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Arrendamiento financiero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Deduce interés + depreciación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Reconoce activo y pasivo; mayor deducción acumulada en años iniciales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Arrendamiento puro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Deduce renta 100%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afecta balance; mayor flexibilidad si la maquinaria se sustituirá pronto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IVA acreditable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Aplica en ambos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de acreditamiento distinto: conforme se exige (financiero) o mensual (puro)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E7F4E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F6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la empresa planea conservar y eventualmente ser propietaria del activo, el arrendamiento financiero suele ser más eficiente; si busca flexibilidad y renovación tecnológica, el arrendamiento puro simplifica la operación fiscal y contable.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 CÓMO APROVECHAR RESICO PARA DISMINUIR LEGALMENTE LA CARGA FISCAL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RESICO Personas Físicas — artículos 113-E a 113-J LISR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Límite de ingresos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Pueden tributar en este régimen las personas físicas con actividad empresarial, profesional, arrendamiento o del sector primario, cuyos ingresos anuales no excedan de $3,500,000.00.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Tasas aplicables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ISR se calcula sobre ingresos efectivamente cobrados, con tasas progresivas que van del 1.00% al 2.50%, muy por debajo de la tarifa general del Título IV.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Vigente para 2026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07629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cambios sustantivos respecto de 2025; se mantiene, además, la facilidad de no presentar declaración anual cuando los ingresos provienen únicamente de este régimen.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 CÓMO APROVECHAR RESICO PARA DISMINUIR LEGALMENTE LA CARGA FISCAL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RESICO Personas Morales — artículos 206 a 215 LISR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Límite de ingresos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Personas morales residentes en México integradas únicamente por personas físicas, con ingresos totales del ejercicio anterior de hasta $35,000,000.00.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Mecánica del ISR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 del 30% sobre una utilidad determinada con base en flujo de efectivo: se acumulan los ingresos efectivamente cobrados y se deducen las erogaciones efectivamente pagadas.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Ventaja de planeación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07629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no acumularse ingresos facturados y no cobrados, mejora el flujo de efectivo frente al régimen general, que acumula conforme a los momentos de exigibilidad del Art. 17 LISR.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Temario del curso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371600"/>
            <a:ext cx="5410048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4" name="Shape 2"/>
          <p:cNvSpPr/>
          <p:nvPr/>
        </p:nvSpPr>
        <p:spPr>
          <a:xfrm>
            <a:off x="731520" y="1600200"/>
            <a:ext cx="731520" cy="7315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5" name="Text 3"/>
          <p:cNvSpPr/>
          <p:nvPr/>
        </p:nvSpPr>
        <p:spPr>
          <a:xfrm>
            <a:off x="731520" y="16002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645920" y="1536192"/>
            <a:ext cx="40384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Introducción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645920" y="1938528"/>
            <a:ext cx="403844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Principios constitucionales, definición de conceptos, interpretación de las leyes fiscales y métodos de interpretación jurídica.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278728" y="1371600"/>
            <a:ext cx="5410048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9" name="Shape 7"/>
          <p:cNvSpPr/>
          <p:nvPr/>
        </p:nvSpPr>
        <p:spPr>
          <a:xfrm>
            <a:off x="6507328" y="1600200"/>
            <a:ext cx="731520" cy="7315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0" name="Text 8"/>
          <p:cNvSpPr/>
          <p:nvPr/>
        </p:nvSpPr>
        <p:spPr>
          <a:xfrm>
            <a:off x="6507328" y="16002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7421728" y="1536192"/>
            <a:ext cx="40384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Principales herramientas de integración fiscal y financiera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421728" y="1938528"/>
            <a:ext cx="403844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estrategias legales de ahorro fiscal con fundamento y casos prácticos.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02920" y="2788920"/>
            <a:ext cx="5410048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4" name="Shape 12"/>
          <p:cNvSpPr/>
          <p:nvPr/>
        </p:nvSpPr>
        <p:spPr>
          <a:xfrm>
            <a:off x="731520" y="3017520"/>
            <a:ext cx="731520" cy="7315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5" name="Text 13"/>
          <p:cNvSpPr/>
          <p:nvPr/>
        </p:nvSpPr>
        <p:spPr>
          <a:xfrm>
            <a:off x="731520" y="30175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1645920" y="2953512"/>
            <a:ext cx="40384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Desarrollo e implementación de la herramienta adoptada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645920" y="3355848"/>
            <a:ext cx="403844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Integración del derecho, contratos y materialización de la decisión adoptada.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78728" y="2788920"/>
            <a:ext cx="5410048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9" name="Shape 17"/>
          <p:cNvSpPr/>
          <p:nvPr/>
        </p:nvSpPr>
        <p:spPr>
          <a:xfrm>
            <a:off x="6507328" y="3017520"/>
            <a:ext cx="731520" cy="7315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6507328" y="30175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7421728" y="2953512"/>
            <a:ext cx="40384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Consideraciones finales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421728" y="3355848"/>
            <a:ext cx="403844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Delitos fiscales vs. planeación fiscal; defraudación fiscal vs. simulación.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 CÓMO APROVECHAR RESICO PARA DISMINUIR LEGALMENTE LA CARGA FISCAL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RESICO Personas Físicas vs. Régimen General de actividad empresarial</a:t>
            </a:r>
            <a:endParaRPr lang="en-US" sz="2600" dirty="0"/>
          </a:p>
        </p:txBody>
      </p:sp>
      <p:graphicFrame>
        <p:nvGraphicFramePr>
          <p:cNvPr id="3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463040"/>
          <a:ext cx="11978640" cy="4937760"/>
        </p:xfrm>
        <a:graphic>
          <a:graphicData uri="http://schemas.openxmlformats.org/drawingml/2006/table">
            <a:tbl>
              <a:tblPr/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Aspecto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RESICO Personas Físicas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Régimen General (Título IV, Cap. II)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Límite de ingresos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$3,500,000 anuales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 límite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Tasa de ISR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1.00% a 2.50% sobre ingreso cobrado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Tarifa progresiva hasta 35%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Deducciones autorizadas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aplican deducciones para determinar el ISR mensual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Deducciones autorizadas del Art. 103 LISR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Declaración anual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obligatoria en la mayoría de los casos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Obligatoria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Perfil ideal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Profesionistas y negocios con márgenes altos y bajo gasto deducible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Negocios con deducciones significativas o ingresos superiores al límite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Profesionista independiente migra de honorarios (régimen general) a RESICO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Consultor con ingresos anuales de $2,400,000 y deducciones autorizadas limitadas (renta de oficina y algunos gastos menores), tributando en el régimen general de actividad empresarial y profesional.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ISR régimen general (estimado)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28%–30%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Tarifa progresiva sobre utilidad fiscal, tramos altos de la tarifa del Art. 96 LISR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ISR en RESICO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2.00%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 aplicable al tramo de ingresos mensuales correspondiente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Ahorro fiscal estimado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26 p.p.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 el ISR determinado, siempre que se mantenga dentro del límite de $3.5M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E7F4E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F6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perfiles con pocas deducciones y márgenes altos, RESICO reduce sustancialmente la carga fiscal; el riesgo a vigilar es no exceder el límite de ingresos, ya que la salida del régimen es automática y sin previo aviso de la autoridad.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REGLAS PARA LA DEDUCCIÓN DE CUENTAS INCOBRABLES E INVENTARIOS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Cuentas incobrables — artículo 27, fracción XV LISR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 general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consideran realizadas las pérdidas por créditos incobrables en el mes en que se consuma el plazo de prescripción o antes, si es notoria la imposibilidad práctica de cobro.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Créditos hasta 30,000 UDIS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considera que existe notoria imposibilidad práctica de cobro transcurrido un año desde que incurrió en mora, sin necesidad de gestión judicial de cobro.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Créditos mayores a 30,000 UDIS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07629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requiere, además del año en mora, haber iniciado gestión de cobro ante autoridad judicial competente o haber obtenido resolución de que el deudor cae en concurso mercantil.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 REGLAS PARA LA DEDUCCIÓN DE CUENTAS INCOBRABLES E INVENTARIOS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Costo de lo vendido e inventarios — artículos 39 a 43 LISR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Deducción del costo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personas morales del régimen general deducen el costo de lo vendido en lugar de las compras, aplicando alguno de los métodos de valuación autorizados.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Métodos de valuación (Art. 41)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Primeras entradas primeras salidas (PEPS), costo identificado, costo promedio y detallista; el método elegido debe mantenerse consistentemente.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Inventario obsoleto o de lento movimiento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07629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artículo 107 del Reglamento de la LISR permite deducir la destrucción o donación de mercancías, bienes o inventarios que hayan perdido su valor, cumpliendo el procedimiento y aviso correspondientes.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Empresa con cartera vencida e inventario de lento movimiento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cierre del ejercicio, la empresa identifica $850,000 en cuentas por cobrar con más de un año en mora (créditos individuales menores a 30,000 UDIS) y $600,000 en inventario obsoleto que ya no tiene mercado.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Cuentas incobrables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$850,000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Deducibles: un año en mora, sin necesidad de gestión judicial (Art. 27-XV LISR)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Inventario obsoleto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$600,000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Deducible vía destrucción u ofrecimiento en donación, con aviso previo (Art. 107 RLISR)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Deducción total generada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$1,450,000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directo en la utilidad fiscal del ejercicio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E7F4E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F6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Documentar oportunamente la mora, la gestión de cobro cuando corresponda y el procedimiento de destrucción o donación de inventario es indispensable para sostener la deducción ante una eventual revisión.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2.7 IMPLICACIONES FISCALES DE LA PTU EN CUFIN Y PAGOS PROVISIONALES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Marco general de la PTU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123, ap. A, fr. IX CPEUM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trabajadores tienen derecho a participar de las utilidades de las empresas, en los términos que fije la Ley Federal del Trabajo.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9 LFT (reforma 2021)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reparto de PTU tiene como límite el equivalente a 3 meses del salario del trabajador o el promedio de la PTU recibida en los últimos 3 años, lo que resulte más favorable al trabajador.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9, fracc. I LISR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07629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renta gravable para PTU se determina disminuyendo de los ingresos acumulables las deducciones autorizadas, sin incluir la propia PTU pagada en el ejercicio ni las pérdidas fiscales de ejercicios anteriores.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2.7 IMPLICACIONES FISCALES DE LA PTU EN CUFIN Y PAGOS PROVISIONALES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Dos efectos distintos que suelen confundirse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541004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85800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PTU y pagos provisionales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04088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artículo 14 de la LISR permite disminuir de la utilidad fiscal estimada para pagos provisionales la PTU pagada en el mismo ejercicio.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 disminución se aplica por dozavas partes, desde el pago provisional del mes en que se paga la PTU.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Efecto: reduce la base de los pagos provisionales y mejora el flujo de efectivo durante el ejercicio.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78728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6278728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6278728" y="1737360"/>
            <a:ext cx="5410048" cy="22860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6461608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PTU y CUFIN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79896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Cuenta de Utilidad Fiscal Neta (CUFIN) se integra, entre otros conceptos, restando de la utilidad fiscal el ISR pagado y las partidas no deducibles.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PTU pagada en el ejercicio, al ser una partida deducible para la determinación de la utilidad fiscal del ejercicio, impacta la utilidad fiscal neta conforme al artículo 77 LISR.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manejo adecuado del calendario de pago de PTU permite anticipar su efecto tanto en pagos provisionales como en la integración de CUFIN.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Impacto de disminuir la PTU pagada en los pagos provisionales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 que paga $600,000 de PTU en mayo, con un coeficiente de utilidad del 12% y pagos provisionales mensuales sobre ingresos nominales de $2,500,000.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disminución de PTU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$300,000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de utilidad fiscal estimada mensual antes del ajuste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Disminución mensual (PTU/8)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$75,000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$600,000 entre 8 meses, de mayo a diciembre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Nueva base estimada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$225,000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directa de la base de pagos provisionales de mayo a diciembre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E7F4E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F6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 correctamente la disminución de la PTU pagada mejora el flujo de efectivo del contribuyente durante el ejercicio, sin generar un menor ISR anual: es un beneficio de temporalidad, no de monto total del impuesto.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2.8 DEDUCCIÓN DE CONSUMOS EN RESTAURANTES AL 100% (FAJA 50 KM)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Regla general vs. excepción de viáticos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 general — Art. 28, fr. XX LISR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consumos en restaurantes solo son deducibles en un 8.5% de su monto; el 91.5% restante no es deducible. El pago debe hacerse con tarjeta de crédito, débito, de servicios o monedero electrónico autorizado por el SAT.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Excepción — Art. 28, fr. V y Art. 36, fr. III LISR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consumos en restaurantes que formen parte de viáticos, erogados fuera de una faja de 50 km del establecimiento del contribuyente, son deducibles al 100%, hasta $750.00 diarios por persona en territorio nacional y $1,500.00 en el extranjero.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Requisito del beneficiario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07629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viático debe corresponder a una persona con relación laboral (Título IV, Capítulo I LISR) o que preste servicios profesionales al contribuyente.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2.8 DEDUCCIÓN DE CONSUMOS EN RESTAURANTES AL 100% (FAJA 50 KM)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IVA relacionado y buenas prácticas de documentación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63040"/>
            <a:ext cx="11185855" cy="4800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IVA acreditable (Art. 5, fr. I LIVA):  el IVA correspondiente a los consumos en restaurantes es acreditable en la misma proporción en que el gasto sea deducible para efectos del ISR.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Bares y centros nocturnos:  en ningún caso los consumos realizados en bares o centros nocturnos son deducibles, aun cuando se paguen con los medios electrónicos exigidos por la ley.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 mínima:  CFDI a nombre del contribuyente, comprobante del medio de pago electrónico, y —en el caso de viáticos— evidencia del viaje de negocio (itinerario, minuta, relación con el objeto social).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Distinción operativa clave:  un mismo gasto de alimentos puede ser 8.5% deducible (comida de negocios local) o 100% deducible (viático fuera de 50 km); la diferencia depende exclusivamente de la distancia y la relación del beneficiario con la empresa.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486400" cy="54864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-1828800" y="3840480"/>
            <a:ext cx="4114800" cy="41148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" name="Text 2"/>
          <p:cNvSpPr/>
          <p:nvPr/>
        </p:nvSpPr>
        <p:spPr>
          <a:xfrm>
            <a:off x="502920" y="23317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274320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Introducción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02920" y="3977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Bases constitucionales, conceptuales e interpretativas de la planeación fiscal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A9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Comida de negocios local vs. viáticos en viaje de trabajo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empresa registra dos gastos de $5,000 cada uno (sin IVA): una comida con un cliente en la ciudad donde se ubica el domicilio fiscal, y la alimentación de un vendedor en un viaje de trabajo a 300 km de distancia.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Comida de negocios local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$425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8.5% de $5,000 (Art. 28-XX LISR); resto no deducible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Viáticos fuera de 50 km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$5,000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deducible, dentro del tope de $750/día (Art. 36-III LISR)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Diferencia deducible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$4,575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directo de clasificar correctamente cada gasto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E7F4E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F6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correcta clasificación y documentación del gasto —según se trate de representación local o de un viático fuera de la faja de 50 km— genera una diferencia significativa en la deducción, sin requerir estructura adicional alguna.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Reestructura combinando arrendadora, honorarios de dirección y política de dividendos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grupo con una operadora, un socio director y una flotilla vehicular decide: (1) constituir una arrendadora de flotilla, (2) facturar los servicios de dirección del socio como Persona Física con Actividad Empresarial, y (3) diseñar una política de dividendos con cargo a CUFIN.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Arrendadora de flotilla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Deducción 100%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36-II LISR, excepción para arrendadoras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Honorarios de dirección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Tarifa progresiva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Sustituye parte del sueldo del socio director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Dividendos con CUFIN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Retención 10%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Retiro adicional de utilidades ya gravadas a nivel corporativo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E7F4E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F6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combinación de estrategias, cada una con sustancia y documentación propia, puede reducir de forma legal la carga fiscal efectiva del grupo. Nota importante: al ser el socio director quien presta el servicio a su propia empresa, no puede facturar bajo RESICO (Art. 113-E LISR excluye a socios y partes relacionadas); debe tributar como Persona Física con Actividad Empresarial bajo la tarifa progresiva del Art. 152 LISR. El riesgo aumenta si cualquiera de las piezas carece de razón de negocios independiente.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Text 1"/>
          <p:cNvSpPr/>
          <p:nvPr/>
        </p:nvSpPr>
        <p:spPr>
          <a:xfrm>
            <a:off x="502920" y="41148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 PRÁCTICO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Viáticos, incobrables y PTU en una empresa de servicios profesionales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536192"/>
            <a:ext cx="11185855" cy="777240"/>
          </a:xfrm>
          <a:prstGeom prst="roundRect">
            <a:avLst>
              <a:gd name="adj" fmla="val 7059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Text 4"/>
          <p:cNvSpPr/>
          <p:nvPr/>
        </p:nvSpPr>
        <p:spPr>
          <a:xfrm>
            <a:off x="704088" y="1536192"/>
            <a:ext cx="1078351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PYME de consultoría con personal que viaja constantemente con clientes foráneos, cartera con clientes morosos y reparto de PTU en mayo de cada año.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Viáticos bien documentados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40080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 deducibles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Fuera de 50 km, dentro de los topes del Art. 36-III LISR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07738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44898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vencida &gt; 1 año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444898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Deducible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444898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Notoria imposibilidad práctica de cobro, Art. 27-XV LISR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2557" y="2514600"/>
            <a:ext cx="3576218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Text 14"/>
          <p:cNvSpPr/>
          <p:nvPr/>
        </p:nvSpPr>
        <p:spPr>
          <a:xfrm>
            <a:off x="8249717" y="265176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PTU pagada en mayo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249717" y="3108960"/>
            <a:ext cx="330189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Disminución mensual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249717" y="3931920"/>
            <a:ext cx="330189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Mejora el flujo de los pagos provisionales de mayo a diciembre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4663440"/>
            <a:ext cx="11185855" cy="1691640"/>
          </a:xfrm>
          <a:prstGeom prst="roundRect">
            <a:avLst>
              <a:gd name="adj" fmla="val 3243"/>
            </a:avLst>
          </a:prstGeom>
          <a:solidFill>
            <a:srgbClr val="E7F4EC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704088" y="4663440"/>
            <a:ext cx="10783519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F6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Conclusión:  </a:t>
            </a: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negocios de servicios, el mayor ahorro suele estar en la disciplina documental de gastos de viaje y en la oportuna depuración de cartera incobrable, más que en estructuras corporativas complejas.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RESUMEN DEL MÓDULO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Ahorro potencial por estrategia (orden de magnitud)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6304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Referencia orientativa: el ahorro real depende siempre de las cifras, el régimen y la sustancia de cada caso concreto.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2011680"/>
            <a:ext cx="3545738" cy="434340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1955749" y="2267712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1955749" y="226771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★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94360" y="3063240"/>
            <a:ext cx="336285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Alto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40080" y="3657600"/>
            <a:ext cx="3271418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Arrendadora de flotilla / honorarios de dirección como PF Act. Empresarial en socios operativos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22978" y="2011680"/>
            <a:ext cx="3545738" cy="434340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5775808" y="2267712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5775808" y="226771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◐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414418" y="3063240"/>
            <a:ext cx="336285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Medio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460138" y="3657600"/>
            <a:ext cx="3271418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 de dividendos vs. sueldos / arrendamiento financiero vs. puro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143037" y="2011680"/>
            <a:ext cx="3545738" cy="434340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9595866" y="2267712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9595866" y="226771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○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234477" y="3063240"/>
            <a:ext cx="336285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Puntual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280197" y="3657600"/>
            <a:ext cx="3271418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Incobrables, inventarios, PTU y viáticos bien documentados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650714-131B-489E-B8E9-0F1AC2606A36}"/>
              </a:ext>
            </a:extLst>
          </p:cNvPr>
          <p:cNvSpPr txBox="1"/>
          <p:nvPr/>
        </p:nvSpPr>
        <p:spPr>
          <a:xfrm>
            <a:off x="1866900" y="1143001"/>
            <a:ext cx="8458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ALTERNATIVAS PARA DISMINUIR LA CARGA FISCAL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9528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52651" y="365127"/>
            <a:ext cx="7045779" cy="777874"/>
          </a:xfrm>
        </p:spPr>
        <p:txBody>
          <a:bodyPr>
            <a:normAutofit/>
          </a:bodyPr>
          <a:lstStyle/>
          <a:p>
            <a:pPr algn="ctr"/>
            <a:r>
              <a:rPr lang="es-MX" sz="2000" dirty="0"/>
              <a:t>TRATAMIENTO JURIDICO, CONTABLE Y FISCAL DE LAS EROGACIONES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973264" y="1311275"/>
          <a:ext cx="4179887" cy="47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EMPRESA DE SERVICIOS PROFESIONALES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TRAJES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CALZADO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RELOJ, ANILLOS, PULSERAS, LENTES, COLLARES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BOLSOS, CARTERA, MALETINES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PERFUMES, PRODUCTOS DE MAQUILLAJE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GIMNASIO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ROPA DEPORTIVA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DIPLOMADO DE FILOSOFIA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DIPLOMADO DE ORATORIA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TRATAMIENTO CAPILAR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INJERTO DE CABELLO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0" y="1180419"/>
            <a:ext cx="3967843" cy="3419475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631" y="4657043"/>
            <a:ext cx="2143125" cy="2143125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876" y="4738007"/>
            <a:ext cx="2552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866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2650" y="681037"/>
            <a:ext cx="7886700" cy="1109126"/>
          </a:xfrm>
        </p:spPr>
        <p:txBody>
          <a:bodyPr>
            <a:normAutofit/>
          </a:bodyPr>
          <a:lstStyle/>
          <a:p>
            <a:pPr algn="ctr"/>
            <a:r>
              <a:rPr lang="es-MX" altLang="es-MX" sz="3200" dirty="0">
                <a:latin typeface="Calibri"/>
              </a:rPr>
              <a:t>I. ASPECTO JURÍDICO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52650" y="1648496"/>
            <a:ext cx="7886700" cy="4528467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spcBef>
                <a:spcPct val="20000"/>
              </a:spcBef>
              <a:buFont typeface="Arial" charset="0"/>
              <a:buAutoNum type="arabicPeriod"/>
              <a:defRPr/>
            </a:pPr>
            <a:r>
              <a:rPr lang="es-MX" sz="1600" dirty="0"/>
              <a:t>CONSTITUCIÓN POLÍTICA DE LOS ESTADOS UNIDOS MEXICANOS:</a:t>
            </a:r>
          </a:p>
          <a:p>
            <a:pPr marL="514350" indent="-514350">
              <a:spcBef>
                <a:spcPct val="20000"/>
              </a:spcBef>
              <a:buFont typeface="Arial" charset="0"/>
              <a:buAutoNum type="alphaLcParenR"/>
              <a:defRPr/>
            </a:pPr>
            <a:r>
              <a:rPr lang="es-MX" sz="1600" dirty="0"/>
              <a:t>Art. 5.- Libertad de trabajo, industria, comercio o profesión que más acomode, siendo lícito</a:t>
            </a:r>
          </a:p>
          <a:p>
            <a:pPr marL="514350" indent="-514350">
              <a:spcBef>
                <a:spcPct val="20000"/>
              </a:spcBef>
              <a:buFont typeface="Arial" charset="0"/>
              <a:buAutoNum type="alphaLcParenR"/>
              <a:defRPr/>
            </a:pPr>
            <a:r>
              <a:rPr lang="es-MX" sz="1600" dirty="0"/>
              <a:t>Art. 9.- Derecho a asociación</a:t>
            </a:r>
          </a:p>
          <a:p>
            <a:pPr marL="514350" indent="-514350">
              <a:spcBef>
                <a:spcPct val="20000"/>
              </a:spcBef>
              <a:buFont typeface="Arial" charset="0"/>
              <a:buAutoNum type="alphaLcParenR"/>
              <a:defRPr/>
            </a:pPr>
            <a:endParaRPr lang="es-MX" sz="1600" dirty="0"/>
          </a:p>
          <a:p>
            <a:pPr>
              <a:spcBef>
                <a:spcPct val="20000"/>
              </a:spcBef>
              <a:defRPr/>
            </a:pPr>
            <a:r>
              <a:rPr lang="es-MX" sz="1600" dirty="0"/>
              <a:t>2. LEY GENERAL DE SOCIEDADES MERCANTILES:</a:t>
            </a:r>
          </a:p>
          <a:p>
            <a:pPr marL="514350" indent="-514350">
              <a:spcBef>
                <a:spcPct val="20000"/>
              </a:spcBef>
              <a:buFont typeface="Arial" charset="0"/>
              <a:buAutoNum type="alphaLcParenR"/>
              <a:defRPr/>
            </a:pPr>
            <a:r>
              <a:rPr lang="es-MX" sz="1600" dirty="0"/>
              <a:t>Art. 172.- Informar los administradores a la Asamblea:</a:t>
            </a:r>
          </a:p>
          <a:p>
            <a:pPr marL="514350" indent="-514350">
              <a:spcBef>
                <a:spcPct val="20000"/>
              </a:spcBef>
              <a:buFont typeface="Arial" charset="0"/>
              <a:buAutoNum type="alphaUcPeriod"/>
              <a:defRPr/>
            </a:pPr>
            <a:r>
              <a:rPr lang="es-MX" sz="1600" dirty="0"/>
              <a:t>Informe sobre las políticas seguidas por la administración</a:t>
            </a:r>
          </a:p>
          <a:p>
            <a:pPr marL="514350" indent="-514350">
              <a:spcBef>
                <a:spcPct val="20000"/>
              </a:spcBef>
              <a:buFont typeface="Arial" charset="0"/>
              <a:buAutoNum type="alphaUcPeriod"/>
              <a:defRPr/>
            </a:pPr>
            <a:r>
              <a:rPr lang="es-MX" sz="1600" dirty="0"/>
              <a:t>Informe sobre las políticas y criterios contables</a:t>
            </a:r>
          </a:p>
          <a:p>
            <a:pPr>
              <a:spcBef>
                <a:spcPct val="20000"/>
              </a:spcBef>
            </a:pPr>
            <a:r>
              <a:rPr lang="es-MX" sz="1600" dirty="0"/>
              <a:t>C. 	Un estado que muestre la </a:t>
            </a:r>
            <a:r>
              <a:rPr lang="es-MX" sz="1600" u="sng" dirty="0"/>
              <a:t>situación financiera</a:t>
            </a:r>
            <a:r>
              <a:rPr lang="es-MX" sz="1600" dirty="0"/>
              <a:t> de la sociedad a la fecha de cierre del ejercicio.</a:t>
            </a:r>
          </a:p>
          <a:p>
            <a:pPr>
              <a:spcBef>
                <a:spcPct val="20000"/>
              </a:spcBef>
            </a:pPr>
            <a:r>
              <a:rPr lang="es-MX" sz="1600" dirty="0"/>
              <a:t>D.	 Un estado que muestre, debidamente explicados y clasificados, </a:t>
            </a:r>
            <a:r>
              <a:rPr lang="es-MX" sz="1600" u="sng" dirty="0"/>
              <a:t>los resultados </a:t>
            </a:r>
            <a:r>
              <a:rPr lang="es-MX" sz="1600" dirty="0"/>
              <a:t>de la sociedad durante el ejercicio.</a:t>
            </a:r>
          </a:p>
          <a:p>
            <a:pPr>
              <a:spcBef>
                <a:spcPct val="20000"/>
              </a:spcBef>
            </a:pPr>
            <a:r>
              <a:rPr lang="es-MX" sz="1600" dirty="0"/>
              <a:t>E. 	Un estado que muestre los </a:t>
            </a:r>
            <a:r>
              <a:rPr lang="es-MX" sz="1600" u="sng" dirty="0"/>
              <a:t>cambios en la situación financiera </a:t>
            </a:r>
            <a:r>
              <a:rPr lang="es-MX" sz="1600" dirty="0"/>
              <a:t>durante el ejercicio.</a:t>
            </a:r>
          </a:p>
          <a:p>
            <a:pPr>
              <a:spcBef>
                <a:spcPct val="20000"/>
              </a:spcBef>
            </a:pPr>
            <a:r>
              <a:rPr lang="es-MX" sz="1600" dirty="0"/>
              <a:t>F. 	Un estado que muestre los </a:t>
            </a:r>
            <a:r>
              <a:rPr lang="es-MX" sz="1600" u="sng" dirty="0"/>
              <a:t>cambios en las partidas que integran el patrimonio social</a:t>
            </a:r>
            <a:r>
              <a:rPr lang="es-MX" sz="1600" dirty="0"/>
              <a:t>, acaecidos durante el ejercicio.</a:t>
            </a:r>
          </a:p>
          <a:p>
            <a:pPr>
              <a:spcBef>
                <a:spcPct val="20000"/>
              </a:spcBef>
            </a:pPr>
            <a:r>
              <a:rPr lang="es-MX" sz="1600" dirty="0"/>
              <a:t>G. 	Las </a:t>
            </a:r>
            <a:r>
              <a:rPr lang="es-MX" sz="1600" u="sng" dirty="0"/>
              <a:t>notas</a:t>
            </a:r>
            <a:r>
              <a:rPr lang="es-MX" sz="1600" dirty="0"/>
              <a:t> que sean necesarias para completar o aclarar la información que suministren los estados anteriores.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81950" y="6356352"/>
            <a:ext cx="2057400" cy="1846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AA1A81-86BA-4405-8F66-71E28508705B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49027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2650" y="681039"/>
            <a:ext cx="7886700" cy="1057611"/>
          </a:xfrm>
        </p:spPr>
        <p:txBody>
          <a:bodyPr>
            <a:normAutofit/>
          </a:bodyPr>
          <a:lstStyle/>
          <a:p>
            <a:pPr algn="ctr"/>
            <a:r>
              <a:rPr lang="es-MX" altLang="es-MX" sz="2800" dirty="0">
                <a:latin typeface="Calibri"/>
              </a:rPr>
              <a:t>OBJETO SOCIAL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52650" y="1571223"/>
            <a:ext cx="7886700" cy="4605740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s-ES" dirty="0"/>
              <a:t>---10.- Dado que la sociedad es una prestadora de servicios y, el obtener y conservar su clientela depende tanto de la calidad de los servicios, como de la imagen ejecutiva, corporativa y profesional, que los socios y colaboradores, proyecten en lo individual, como en grupo, </a:t>
            </a:r>
            <a:r>
              <a:rPr lang="es-ES" u="sng" dirty="0"/>
              <a:t>se considerará como un objetivo indispensable el promover la imagen que se proyecte a los clientes, cultural, profesional y físicamente, debiendo atender no solo la capacitación profesional, sino a la imagen y presentación de los prestadores de servicios</a:t>
            </a:r>
            <a:r>
              <a:rPr lang="es-ES" dirty="0"/>
              <a:t>, por lo que a criterio del órgano de administración y </a:t>
            </a:r>
            <a:r>
              <a:rPr lang="es-ES" u="sng" dirty="0"/>
              <a:t>tomando en cuenta las necesidades de cada uno</a:t>
            </a:r>
            <a:r>
              <a:rPr lang="es-ES" dirty="0"/>
              <a:t>, se apoyará a los socios, colaboradores y empleados con incentivos, apoyos y financiamiento para la adquisición de la indumentaria necesaria o conveniente, el calzado y artículos y accesorios, como portafolios u otros, así como apoyar financieramente para el pago de servicios médicos y hospitalarios, medicina y gastos médicos mayores, </a:t>
            </a:r>
            <a:r>
              <a:rPr lang="es-ES" u="sng" dirty="0"/>
              <a:t>con la finalidad de que la sociedad proyecte a su clientela, una imagen acorde a los servicios que presta</a:t>
            </a:r>
            <a:r>
              <a:rPr lang="es-ES" dirty="0"/>
              <a:t>.----------------------------------------------------------------------------</a:t>
            </a:r>
            <a:endParaRPr lang="es-MX" dirty="0"/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81950" y="6356352"/>
            <a:ext cx="2057400" cy="1846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AA1A81-86BA-4405-8F66-71E28508705B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65816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2650" y="404668"/>
            <a:ext cx="7886700" cy="792087"/>
          </a:xfrm>
        </p:spPr>
        <p:txBody>
          <a:bodyPr>
            <a:normAutofit/>
          </a:bodyPr>
          <a:lstStyle/>
          <a:p>
            <a:pPr algn="ctr"/>
            <a:r>
              <a:rPr lang="es-MX" altLang="es-MX" dirty="0">
                <a:latin typeface="Calibri"/>
              </a:rPr>
              <a:t>II. ASPECTO CONTABLE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52650" y="1196755"/>
            <a:ext cx="7886700" cy="4980211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ct val="20000"/>
              </a:spcBef>
              <a:defRPr/>
            </a:pPr>
            <a:endParaRPr lang="es-MX" sz="1200" dirty="0">
              <a:solidFill>
                <a:srgbClr val="005292"/>
              </a:solidFill>
            </a:endParaRPr>
          </a:p>
          <a:p>
            <a:pPr>
              <a:spcBef>
                <a:spcPct val="20000"/>
              </a:spcBef>
              <a:defRPr/>
            </a:pPr>
            <a:r>
              <a:rPr lang="es-MX" sz="6400" dirty="0">
                <a:solidFill>
                  <a:prstClr val="black"/>
                </a:solidFill>
              </a:rPr>
              <a:t>1. POSTULADOS BÁSICOS: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es-MX" sz="6400" dirty="0">
                <a:solidFill>
                  <a:prstClr val="black"/>
                </a:solidFill>
              </a:rPr>
              <a:t>Sustancia económica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es-MX" sz="6400" dirty="0">
                <a:solidFill>
                  <a:prstClr val="black"/>
                </a:solidFill>
              </a:rPr>
              <a:t>Asociación de costos y gastos con ingresos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es-MX" sz="6400" dirty="0">
              <a:solidFill>
                <a:prstClr val="black"/>
              </a:solidFill>
            </a:endParaRPr>
          </a:p>
          <a:p>
            <a:pPr lvl="0" algn="ctr">
              <a:buNone/>
            </a:pPr>
            <a:r>
              <a:rPr lang="es-MX" altLang="es-MX" sz="6400" dirty="0"/>
              <a:t>ACTIVO</a:t>
            </a:r>
          </a:p>
          <a:p>
            <a:pPr lvl="0" algn="ctr">
              <a:buNone/>
            </a:pPr>
            <a:r>
              <a:rPr lang="es-MX" altLang="es-MX" sz="6400" dirty="0"/>
              <a:t>Los costos y gastos de una entidad </a:t>
            </a:r>
          </a:p>
          <a:p>
            <a:pPr lvl="0" algn="ctr">
              <a:buNone/>
            </a:pPr>
            <a:r>
              <a:rPr lang="es-MX" altLang="es-MX" sz="6400" dirty="0"/>
              <a:t>deben identificarse con el ingreso que generen en el mismo periodo</a:t>
            </a:r>
          </a:p>
          <a:p>
            <a:pPr lvl="0" algn="ctr">
              <a:buNone/>
            </a:pPr>
            <a:endParaRPr lang="es-MX" altLang="es-MX" sz="6400" dirty="0"/>
          </a:p>
          <a:p>
            <a:pPr lvl="0" algn="ctr">
              <a:buNone/>
            </a:pPr>
            <a:r>
              <a:rPr lang="es-MX" altLang="es-MX" sz="6400" dirty="0"/>
              <a:t>RESULTADOS</a:t>
            </a:r>
          </a:p>
          <a:p>
            <a:pPr lvl="0" algn="ctr">
              <a:buNone/>
            </a:pPr>
            <a:r>
              <a:rPr lang="es-MX" altLang="es-MX" sz="6400" dirty="0"/>
              <a:t>Los costos y gastos del periodo contable </a:t>
            </a:r>
          </a:p>
          <a:p>
            <a:pPr lvl="0" algn="ctr">
              <a:buNone/>
            </a:pPr>
            <a:r>
              <a:rPr lang="es-MX" altLang="es-MX" sz="6400" dirty="0"/>
              <a:t>cuyos beneficios económicos futuros </a:t>
            </a:r>
          </a:p>
          <a:p>
            <a:pPr lvl="0" algn="ctr">
              <a:buNone/>
            </a:pPr>
            <a:r>
              <a:rPr lang="es-MX" altLang="es-MX" sz="6400" dirty="0"/>
              <a:t>no pueden identificarse o cuantificarse razonablemente </a:t>
            </a:r>
          </a:p>
          <a:p>
            <a:pPr lvl="0" algn="ctr">
              <a:buNone/>
            </a:pPr>
            <a:r>
              <a:rPr lang="es-MX" altLang="es-MX" sz="6400" i="1" dirty="0"/>
              <a:t>deben reconocerse directamente en los resultados del periodo</a:t>
            </a:r>
            <a:endParaRPr lang="es-ES" altLang="es-MX" sz="6400" i="1" dirty="0"/>
          </a:p>
          <a:p>
            <a:pPr>
              <a:spcBef>
                <a:spcPct val="20000"/>
              </a:spcBef>
              <a:defRPr/>
            </a:pPr>
            <a:endParaRPr lang="es-MX" sz="6400" dirty="0">
              <a:solidFill>
                <a:prstClr val="black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es-MX" sz="6400" dirty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es-MX" sz="6400" dirty="0">
              <a:solidFill>
                <a:prstClr val="black"/>
              </a:solidFill>
            </a:endParaRPr>
          </a:p>
          <a:p>
            <a:pPr>
              <a:spcBef>
                <a:spcPct val="20000"/>
              </a:spcBef>
              <a:defRPr/>
            </a:pPr>
            <a:r>
              <a:rPr lang="es-MX" sz="6400" dirty="0">
                <a:solidFill>
                  <a:prstClr val="black"/>
                </a:solidFill>
              </a:rPr>
              <a:t>2. JUICIO PROFESIONAL: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es-MX" sz="6400" dirty="0">
                <a:solidFill>
                  <a:prstClr val="black"/>
                </a:solidFill>
              </a:rPr>
              <a:t>Con un criterio o enfoque prudencial</a:t>
            </a:r>
          </a:p>
          <a:p>
            <a:pPr>
              <a:spcBef>
                <a:spcPct val="20000"/>
              </a:spcBef>
              <a:defRPr/>
            </a:pPr>
            <a:endParaRPr lang="es-MX" sz="6400" dirty="0">
              <a:solidFill>
                <a:prstClr val="black"/>
              </a:solidFill>
            </a:endParaRPr>
          </a:p>
          <a:p>
            <a:pPr>
              <a:spcBef>
                <a:spcPct val="20000"/>
              </a:spcBef>
              <a:defRPr/>
            </a:pPr>
            <a:r>
              <a:rPr lang="es-MX" sz="4900" dirty="0">
                <a:solidFill>
                  <a:prstClr val="black"/>
                </a:solidFill>
                <a:cs typeface="Arial" pitchFamily="34" charset="0"/>
              </a:rPr>
              <a:t>	</a:t>
            </a:r>
            <a:endParaRPr lang="es-MX" sz="49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81950" y="6356352"/>
            <a:ext cx="2057400" cy="1846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AA1A81-86BA-4405-8F66-71E28508705B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4151784" y="2060848"/>
            <a:ext cx="129614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>
            <a:off x="3359696" y="2204864"/>
            <a:ext cx="180020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2570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>
            <a:normAutofit/>
          </a:bodyPr>
          <a:lstStyle/>
          <a:p>
            <a:r>
              <a:rPr lang="es-MX" altLang="es-MX" dirty="0"/>
              <a:t>II. ASPECTO CONTABLE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268761"/>
            <a:ext cx="8229600" cy="4857403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s-MX" b="1" dirty="0">
                <a:solidFill>
                  <a:prstClr val="black"/>
                </a:solidFill>
                <a:cs typeface="Arial" pitchFamily="34" charset="0"/>
              </a:rPr>
              <a:t>3. ÉTICA PROFESIONAL	</a:t>
            </a:r>
          </a:p>
          <a:p>
            <a:pPr>
              <a:defRPr/>
            </a:pPr>
            <a:endParaRPr lang="es-MX" b="1" dirty="0">
              <a:solidFill>
                <a:prstClr val="black"/>
              </a:solidFill>
              <a:cs typeface="Arial" pitchFamily="34" charset="0"/>
            </a:endParaRPr>
          </a:p>
          <a:p>
            <a:pPr>
              <a:defRPr/>
            </a:pPr>
            <a:endParaRPr lang="es-MX" b="1" dirty="0">
              <a:solidFill>
                <a:prstClr val="black"/>
              </a:solidFill>
              <a:cs typeface="Arial" pitchFamily="34" charset="0"/>
            </a:endParaRPr>
          </a:p>
          <a:p>
            <a:pPr>
              <a:defRPr/>
            </a:pPr>
            <a:r>
              <a:rPr lang="es-MX" b="1" dirty="0">
                <a:solidFill>
                  <a:prstClr val="black"/>
                </a:solidFill>
                <a:cs typeface="Arial" pitchFamily="34" charset="0"/>
              </a:rPr>
              <a:t>	ARTICULO  12       Capacitación Moral</a:t>
            </a:r>
            <a:endParaRPr lang="es-MX" dirty="0">
              <a:solidFill>
                <a:prstClr val="black"/>
              </a:solidFill>
              <a:cs typeface="Arial" pitchFamily="34" charset="0"/>
            </a:endParaRPr>
          </a:p>
          <a:p>
            <a:pPr algn="just">
              <a:defRPr/>
            </a:pP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 	La capacidad moral que debe poseer el profesional en su </a:t>
            </a:r>
            <a:r>
              <a:rPr lang="es-MX" dirty="0" err="1">
                <a:solidFill>
                  <a:prstClr val="black"/>
                </a:solidFill>
                <a:cs typeface="Arial" pitchFamily="34" charset="0"/>
              </a:rPr>
              <a:t>trascendentalidad</a:t>
            </a: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, su aptitud para abarcar y </a:t>
            </a:r>
            <a:r>
              <a:rPr lang="es-MX" b="1" u="sng" dirty="0">
                <a:solidFill>
                  <a:prstClr val="black"/>
                </a:solidFill>
                <a:cs typeface="Arial" pitchFamily="34" charset="0"/>
              </a:rPr>
              <a:t>traspasar su propia esfera profesional </a:t>
            </a: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en un horizonte más amplio. Para obtenerla</a:t>
            </a:r>
            <a:r>
              <a:rPr lang="es-MX" b="1" u="sng" dirty="0">
                <a:solidFill>
                  <a:prstClr val="black"/>
                </a:solidFill>
                <a:cs typeface="Arial" pitchFamily="34" charset="0"/>
              </a:rPr>
              <a:t> debe valer como persona, actuar </a:t>
            </a:r>
            <a:r>
              <a:rPr lang="es-MX" b="1" dirty="0">
                <a:solidFill>
                  <a:prstClr val="black"/>
                </a:solidFill>
                <a:cs typeface="Arial" pitchFamily="34" charset="0"/>
              </a:rPr>
              <a:t>con </a:t>
            </a:r>
            <a:r>
              <a:rPr lang="es-MX" b="1" u="sng" dirty="0">
                <a:solidFill>
                  <a:prstClr val="black"/>
                </a:solidFill>
                <a:cs typeface="Arial" pitchFamily="34" charset="0"/>
              </a:rPr>
              <a:t>dignidad, seriedad y nobleza</a:t>
            </a: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, lo que incluye la honestidad del trato, el sentido de responsabilidad que le hagan merecedor del aprecio social.</a:t>
            </a:r>
          </a:p>
          <a:p>
            <a:pPr algn="just">
              <a:defRPr/>
            </a:pP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 </a:t>
            </a:r>
          </a:p>
          <a:p>
            <a:pPr algn="just">
              <a:defRPr/>
            </a:pPr>
            <a:endParaRPr lang="es-MX" dirty="0">
              <a:solidFill>
                <a:prstClr val="black"/>
              </a:solidFill>
              <a:cs typeface="Arial" pitchFamily="34" charset="0"/>
            </a:endParaRPr>
          </a:p>
          <a:p>
            <a:pPr algn="just">
              <a:defRPr/>
            </a:pPr>
            <a:r>
              <a:rPr lang="es-MX" b="1" dirty="0">
                <a:solidFill>
                  <a:prstClr val="black"/>
                </a:solidFill>
                <a:cs typeface="Arial" pitchFamily="34" charset="0"/>
              </a:rPr>
              <a:t>	ARTICULO  13       Capacitación Física</a:t>
            </a:r>
            <a:endParaRPr lang="es-MX" dirty="0">
              <a:solidFill>
                <a:prstClr val="black"/>
              </a:solidFill>
              <a:cs typeface="Arial" pitchFamily="34" charset="0"/>
            </a:endParaRPr>
          </a:p>
          <a:p>
            <a:pPr algn="just">
              <a:defRPr/>
            </a:pP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	 Es deber del profesional </a:t>
            </a:r>
            <a:r>
              <a:rPr lang="es-MX" b="1" u="sng" dirty="0">
                <a:solidFill>
                  <a:prstClr val="black"/>
                </a:solidFill>
                <a:cs typeface="Arial" pitchFamily="34" charset="0"/>
              </a:rPr>
              <a:t>cuidar su salud y desarrollar sus aptitudes físicas</a:t>
            </a: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s-MX" b="1" u="sng" dirty="0">
                <a:solidFill>
                  <a:prstClr val="black"/>
                </a:solidFill>
                <a:cs typeface="Arial" pitchFamily="34" charset="0"/>
              </a:rPr>
              <a:t>evitando los vicios</a:t>
            </a: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, pues lo contrario implica serios obstáculos para el cumplimiento de sus deberes morales y profesionales.</a:t>
            </a:r>
          </a:p>
          <a:p>
            <a:pPr algn="just">
              <a:defRPr/>
            </a:pPr>
            <a:endParaRPr lang="es-MX" dirty="0">
              <a:solidFill>
                <a:prstClr val="black"/>
              </a:solidFill>
              <a:cs typeface="Arial" pitchFamily="34" charset="0"/>
            </a:endParaRPr>
          </a:p>
          <a:p>
            <a:pPr algn="just">
              <a:defRPr/>
            </a:pP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 </a:t>
            </a:r>
          </a:p>
          <a:p>
            <a:pPr algn="just">
              <a:defRPr/>
            </a:pPr>
            <a:r>
              <a:rPr lang="es-MX" b="1" dirty="0">
                <a:solidFill>
                  <a:prstClr val="black"/>
                </a:solidFill>
                <a:cs typeface="Arial" pitchFamily="34" charset="0"/>
              </a:rPr>
              <a:t>	ARTICULO  14       Capacitación Cultural</a:t>
            </a:r>
            <a:endParaRPr lang="es-MX" dirty="0">
              <a:solidFill>
                <a:prstClr val="black"/>
              </a:solidFill>
              <a:cs typeface="Arial" pitchFamily="34" charset="0"/>
            </a:endParaRPr>
          </a:p>
          <a:p>
            <a:pPr algn="just">
              <a:defRPr/>
            </a:pP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	 El profesional </a:t>
            </a:r>
            <a:r>
              <a:rPr lang="es-MX" b="1" u="sng" dirty="0">
                <a:solidFill>
                  <a:prstClr val="black"/>
                </a:solidFill>
                <a:cs typeface="Arial" pitchFamily="34" charset="0"/>
              </a:rPr>
              <a:t>debe ser culto</a:t>
            </a:r>
            <a:r>
              <a:rPr lang="es-MX" dirty="0">
                <a:solidFill>
                  <a:prstClr val="black"/>
                </a:solidFill>
                <a:cs typeface="Arial" pitchFamily="34" charset="0"/>
              </a:rPr>
              <a:t>. En consecuencia debe cultivar sus aptitude</a:t>
            </a:r>
            <a:r>
              <a:rPr lang="es-MX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artísticas; frecuentar la vida cultural, social y </a:t>
            </a:r>
            <a:r>
              <a:rPr lang="es-MX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capacitarse en las ciencias humanísticas </a:t>
            </a:r>
            <a:r>
              <a:rPr lang="es-MX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su preferencia.</a:t>
            </a:r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6232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 PRINCIPIOS CONSTITUCIONALES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fundamento de toda contribución: artículo 31, fracción IV constitucional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 estrategia de ahorro fiscal debe partir —y respetar— los principios que rigen la potestad tributaria del Estado.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920240"/>
            <a:ext cx="2590724" cy="438912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920240"/>
            <a:ext cx="2590724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2590724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23164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Legalidad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67512" y="2514600"/>
            <a:ext cx="22615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Nullum tributum sine lege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67512" y="2907792"/>
            <a:ext cx="2261540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Ninguna contribución puede exigirse si no está prevista en una ley formal y materialmente expedida por el Congreso. Los elementos esenciales del tributo (sujeto, objeto, base, tasa/tarifa) deben estar en ley.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67964" y="1920240"/>
            <a:ext cx="2590724" cy="438912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3367964" y="1920240"/>
            <a:ext cx="2590724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Shape 11"/>
          <p:cNvSpPr/>
          <p:nvPr/>
        </p:nvSpPr>
        <p:spPr>
          <a:xfrm>
            <a:off x="3367964" y="2194560"/>
            <a:ext cx="2590724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4" name="Text 12"/>
          <p:cNvSpPr/>
          <p:nvPr/>
        </p:nvSpPr>
        <p:spPr>
          <a:xfrm>
            <a:off x="3505124" y="1920240"/>
            <a:ext cx="23164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Proporcionalidad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32556" y="2514600"/>
            <a:ext cx="22615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contributiva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532556" y="2907792"/>
            <a:ext cx="2261540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contribuyente debe aportar según su verdadera capacidad económica; a mayor ingreso o utilidad, mayor contribución en términos relativos.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33008" y="1920240"/>
            <a:ext cx="2590724" cy="438912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8" name="Shape 16"/>
          <p:cNvSpPr/>
          <p:nvPr/>
        </p:nvSpPr>
        <p:spPr>
          <a:xfrm>
            <a:off x="6233008" y="1920240"/>
            <a:ext cx="2590724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9" name="Shape 17"/>
          <p:cNvSpPr/>
          <p:nvPr/>
        </p:nvSpPr>
        <p:spPr>
          <a:xfrm>
            <a:off x="6233008" y="2194560"/>
            <a:ext cx="2590724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0" name="Text 18"/>
          <p:cNvSpPr/>
          <p:nvPr/>
        </p:nvSpPr>
        <p:spPr>
          <a:xfrm>
            <a:off x="6370168" y="1920240"/>
            <a:ext cx="23164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Equidad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397600" y="2514600"/>
            <a:ext cx="22615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Igualdad ante la ley fiscal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397600" y="2907792"/>
            <a:ext cx="2261540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contribuyentes en un mismo supuesto de hecho deben recibir un trato fiscal idéntico; se prohíbe la discriminación arbitraria entre iguales.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098051" y="1920240"/>
            <a:ext cx="2590724" cy="438912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24" name="Shape 22"/>
          <p:cNvSpPr/>
          <p:nvPr/>
        </p:nvSpPr>
        <p:spPr>
          <a:xfrm>
            <a:off x="9098051" y="1920240"/>
            <a:ext cx="2590724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5" name="Shape 23"/>
          <p:cNvSpPr/>
          <p:nvPr/>
        </p:nvSpPr>
        <p:spPr>
          <a:xfrm>
            <a:off x="9098051" y="2194560"/>
            <a:ext cx="2590724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26" name="Text 24"/>
          <p:cNvSpPr/>
          <p:nvPr/>
        </p:nvSpPr>
        <p:spPr>
          <a:xfrm>
            <a:off x="9235211" y="1920240"/>
            <a:ext cx="23164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Destino al gasto público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9262643" y="2514600"/>
            <a:ext cx="22615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Finalidad de la recaudación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262643" y="2907792"/>
            <a:ext cx="2261540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recaudado debe destinarse a cubrir el gasto público federal, estatal o municipal, nunca a un fin distinto o privado.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2650" y="681037"/>
            <a:ext cx="7886700" cy="1109126"/>
          </a:xfrm>
        </p:spPr>
        <p:txBody>
          <a:bodyPr>
            <a:normAutofit/>
          </a:bodyPr>
          <a:lstStyle/>
          <a:p>
            <a:pPr algn="ctr"/>
            <a:r>
              <a:rPr lang="es-MX" altLang="es-MX" sz="2800" dirty="0">
                <a:latin typeface="Calibri"/>
              </a:rPr>
              <a:t>III. ASPECTO FISCAL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52650" y="1584105"/>
            <a:ext cx="7886700" cy="4592861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es-MX" b="1" dirty="0"/>
              <a:t>LEY DEL IMPUESTO SOBRE LA RENTA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s-MX" b="1" dirty="0"/>
          </a:p>
          <a:p>
            <a:pPr lvl="1">
              <a:spcBef>
                <a:spcPct val="20000"/>
              </a:spcBef>
              <a:defRPr/>
            </a:pPr>
            <a:r>
              <a:rPr lang="es-MX" dirty="0"/>
              <a:t>ART. 27 Requisitos de las deducciones:</a:t>
            </a:r>
          </a:p>
          <a:p>
            <a:pPr marL="742950" lvl="1" indent="-285750">
              <a:spcBef>
                <a:spcPct val="20000"/>
              </a:spcBef>
              <a:buFontTx/>
              <a:buChar char="-"/>
              <a:defRPr/>
            </a:pPr>
            <a:endParaRPr lang="es-MX" dirty="0"/>
          </a:p>
          <a:p>
            <a:pPr marL="400050" lvl="1">
              <a:spcBef>
                <a:spcPct val="20000"/>
              </a:spcBef>
              <a:defRPr/>
            </a:pPr>
            <a:r>
              <a:rPr lang="es-MX" dirty="0"/>
              <a:t>	I. Ser estrictamente indispensable para los fines de la actividad del contribuyente</a:t>
            </a:r>
          </a:p>
          <a:p>
            <a:pPr marL="400050" lvl="1">
              <a:spcBef>
                <a:spcPct val="20000"/>
              </a:spcBef>
              <a:defRPr/>
            </a:pPr>
            <a:endParaRPr lang="es-MX" dirty="0"/>
          </a:p>
          <a:p>
            <a:pPr>
              <a:spcBef>
                <a:spcPct val="20000"/>
              </a:spcBef>
              <a:defRPr/>
            </a:pPr>
            <a:r>
              <a:rPr lang="es-MX" sz="2400" dirty="0"/>
              <a:t>	III. Contar con comprobante fiscal</a:t>
            </a:r>
          </a:p>
          <a:p>
            <a:pPr>
              <a:spcBef>
                <a:spcPct val="20000"/>
              </a:spcBef>
              <a:defRPr/>
            </a:pPr>
            <a:endParaRPr lang="es-MX" sz="2400" dirty="0"/>
          </a:p>
          <a:p>
            <a:pPr>
              <a:spcBef>
                <a:spcPct val="20000"/>
              </a:spcBef>
              <a:defRPr/>
            </a:pPr>
            <a:r>
              <a:rPr lang="es-MX" sz="2400" dirty="0"/>
              <a:t>	IV. Estar debidamente registradas en </a:t>
            </a:r>
            <a:r>
              <a:rPr lang="es-MX" sz="2600" dirty="0"/>
              <a:t>contabilidad</a:t>
            </a: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81950" y="6356352"/>
            <a:ext cx="2057400" cy="1846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AA1A81-86BA-4405-8F66-71E28508705B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3324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2650" y="681039"/>
            <a:ext cx="7886700" cy="1349049"/>
          </a:xfrm>
        </p:spPr>
        <p:txBody>
          <a:bodyPr>
            <a:normAutofit/>
          </a:bodyPr>
          <a:lstStyle/>
          <a:p>
            <a:pPr algn="ctr"/>
            <a:r>
              <a:rPr lang="es-MX" sz="2000" dirty="0">
                <a:latin typeface="Calibri"/>
              </a:rPr>
              <a:t>TRATAMIENTO LEGAL, CONTABLE Y FISCAL</a:t>
            </a:r>
            <a:br>
              <a:rPr lang="es-MX" sz="2000" dirty="0">
                <a:latin typeface="Calibri"/>
              </a:rPr>
            </a:br>
            <a:r>
              <a:rPr lang="es-MX" sz="2000" dirty="0">
                <a:latin typeface="Calibri"/>
              </a:rPr>
              <a:t>DE LAS EROGACIONES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52650" y="1738649"/>
            <a:ext cx="7886700" cy="4438314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endParaRPr lang="es-MX" dirty="0"/>
          </a:p>
          <a:p>
            <a:pPr marL="514350" indent="-514350"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es-MX" dirty="0"/>
              <a:t>JUNTA DIRECTIVA</a:t>
            </a:r>
          </a:p>
          <a:p>
            <a:pPr>
              <a:spcBef>
                <a:spcPct val="20000"/>
              </a:spcBef>
            </a:pPr>
            <a:r>
              <a:rPr lang="es-MX" sz="1800" dirty="0"/>
              <a:t>El asesor externo les expone un plan para incrementar las ventas de la próxima temporada y propone:</a:t>
            </a:r>
          </a:p>
          <a:p>
            <a:pPr marL="514350" indent="-514350">
              <a:spcBef>
                <a:spcPct val="20000"/>
              </a:spcBef>
              <a:buFont typeface="Arial" panose="020B0604020202020204" pitchFamily="34" charset="0"/>
              <a:buAutoNum type="alphaLcParenR"/>
            </a:pPr>
            <a:r>
              <a:rPr lang="es-MX" sz="1800" dirty="0"/>
              <a:t>Se adquiera un coche, rotularlo, contratar edecanes.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551" y="3415238"/>
            <a:ext cx="3186960" cy="276172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900" y="3396687"/>
            <a:ext cx="1646063" cy="1646063"/>
          </a:xfrm>
          <a:prstGeom prst="rect">
            <a:avLst/>
          </a:prstGeom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81950" y="6356352"/>
            <a:ext cx="2057400" cy="1846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AA1A81-86BA-4405-8F66-71E28508705B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472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2650" y="681039"/>
            <a:ext cx="7886700" cy="1328067"/>
          </a:xfrm>
        </p:spPr>
        <p:txBody>
          <a:bodyPr>
            <a:normAutofit/>
          </a:bodyPr>
          <a:lstStyle/>
          <a:p>
            <a:pPr algn="ctr"/>
            <a:r>
              <a:rPr lang="es-MX" sz="2000" dirty="0">
                <a:latin typeface="Calibri"/>
              </a:rPr>
              <a:t>TRATAMIENTO LEGAL, CONTABLE Y FISCAL</a:t>
            </a:r>
            <a:br>
              <a:rPr lang="es-MX" sz="2000" dirty="0">
                <a:latin typeface="Calibri"/>
              </a:rPr>
            </a:br>
            <a:r>
              <a:rPr lang="es-MX" sz="2000" dirty="0">
                <a:latin typeface="Calibri"/>
              </a:rPr>
              <a:t>DE LAS EROGACIONES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52650" y="1841681"/>
            <a:ext cx="7886700" cy="4335283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s-MX" sz="1800" dirty="0"/>
              <a:t>3. El coche tiene un costo de 700,000.00</a:t>
            </a:r>
          </a:p>
          <a:p>
            <a:pPr>
              <a:spcBef>
                <a:spcPct val="20000"/>
              </a:spcBef>
            </a:pPr>
            <a:r>
              <a:rPr lang="es-MX" sz="1800" dirty="0"/>
              <a:t>4. Andar por toda la zona metropolitana, promoviendo los productos</a:t>
            </a:r>
            <a:endParaRPr lang="es-MX" dirty="0"/>
          </a:p>
        </p:txBody>
      </p:sp>
      <p:pic>
        <p:nvPicPr>
          <p:cNvPr id="8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88" y="3284984"/>
            <a:ext cx="2889051" cy="2525836"/>
          </a:xfrm>
          <a:prstGeom prst="rect">
            <a:avLst/>
          </a:prstGeom>
        </p:spPr>
      </p:pic>
      <p:pic>
        <p:nvPicPr>
          <p:cNvPr id="9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694" y="3198824"/>
            <a:ext cx="2955708" cy="2710583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81950" y="6356352"/>
            <a:ext cx="2057400" cy="1846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AA1A81-86BA-4405-8F66-71E28508705B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52414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2650" y="811371"/>
            <a:ext cx="7886700" cy="952181"/>
          </a:xfrm>
        </p:spPr>
        <p:txBody>
          <a:bodyPr>
            <a:normAutofit/>
          </a:bodyPr>
          <a:lstStyle/>
          <a:p>
            <a:pPr algn="ctr"/>
            <a:r>
              <a:rPr lang="es-MX" sz="2000" dirty="0">
                <a:latin typeface="Calibri"/>
              </a:rPr>
              <a:t>TRATAMIENTO LEGAL, CONTABLE Y FISCAL</a:t>
            </a:r>
            <a:br>
              <a:rPr lang="es-MX" sz="2000" dirty="0">
                <a:latin typeface="Calibri"/>
              </a:rPr>
            </a:br>
            <a:r>
              <a:rPr lang="es-MX" sz="2000" dirty="0">
                <a:latin typeface="Calibri"/>
              </a:rPr>
              <a:t>DE LAS EROGACIONES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65718" y="1713625"/>
            <a:ext cx="7886700" cy="4154247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s-MX" sz="1800" dirty="0"/>
              <a:t>5. Se estima obtener ventas por $10,000,000.00</a:t>
            </a:r>
          </a:p>
          <a:p>
            <a:endParaRPr lang="es-MX" dirty="0"/>
          </a:p>
        </p:txBody>
      </p:sp>
      <p:pic>
        <p:nvPicPr>
          <p:cNvPr id="8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492" y="2377541"/>
            <a:ext cx="2564904" cy="1753599"/>
          </a:xfrm>
          <a:prstGeom prst="rect">
            <a:avLst/>
          </a:prstGeom>
        </p:spPr>
      </p:pic>
      <p:pic>
        <p:nvPicPr>
          <p:cNvPr id="9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207" y="1624011"/>
            <a:ext cx="3186353" cy="260032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152650" y="4495073"/>
            <a:ext cx="5321390" cy="179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0" i="0" u="none" strike="noStrike" kern="0" cap="none" spc="0" normalizeH="0" baseline="0" noProof="0" dirty="0">
              <a:ln>
                <a:noFill/>
              </a:ln>
              <a:solidFill>
                <a:srgbClr val="00529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La promoción será de agosto a diciembre.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El coche se venderá en enero del siguiente ejercicio.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La dirección aprueba el proyecto y se levanta acta de la junta.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7981950" y="6356352"/>
            <a:ext cx="2057400" cy="1846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AA1A81-86BA-4405-8F66-71E28508705B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23781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990433"/>
          </a:xfrm>
        </p:spPr>
        <p:txBody>
          <a:bodyPr>
            <a:normAutofit/>
          </a:bodyPr>
          <a:lstStyle/>
          <a:p>
            <a:pPr algn="ctr"/>
            <a:r>
              <a:rPr lang="es-MX" dirty="0"/>
              <a:t>TRATAMIENTO LEGAL, CONTABLE Y FISCAL</a:t>
            </a:r>
            <a:br>
              <a:rPr lang="es-MX" dirty="0"/>
            </a:br>
            <a:r>
              <a:rPr lang="es-MX" dirty="0"/>
              <a:t>DE LAS EROGACIONES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38400" y="1459834"/>
            <a:ext cx="7600950" cy="4717131"/>
          </a:xfrm>
        </p:spPr>
        <p:txBody>
          <a:bodyPr>
            <a:normAutofit/>
          </a:bodyPr>
          <a:lstStyle/>
          <a:p>
            <a:r>
              <a:rPr lang="es-MX" sz="1600" dirty="0"/>
              <a:t>1. El equipo de ventas se reúne en un restaurante para </a:t>
            </a:r>
          </a:p>
          <a:p>
            <a:r>
              <a:rPr lang="es-MX" sz="1600" dirty="0"/>
              <a:t>	comer con  prospectos de clientes, en donde les </a:t>
            </a:r>
          </a:p>
          <a:p>
            <a:r>
              <a:rPr lang="es-MX" sz="1600" dirty="0"/>
              <a:t>	explicarán el tipo de producto que vende la empresa.</a:t>
            </a:r>
          </a:p>
          <a:p>
            <a:endParaRPr lang="es-MX" sz="1600" dirty="0"/>
          </a:p>
          <a:p>
            <a:r>
              <a:rPr lang="es-MX" sz="1600" dirty="0"/>
              <a:t>2. La empresa está en Guadalajara y el restaurante también.</a:t>
            </a:r>
          </a:p>
          <a:p>
            <a:endParaRPr lang="es-MX" sz="1600" dirty="0"/>
          </a:p>
          <a:p>
            <a:r>
              <a:rPr lang="es-MX" sz="1600" dirty="0"/>
              <a:t>3. El restaurante  expide la correspondiente factura </a:t>
            </a:r>
          </a:p>
          <a:p>
            <a:r>
              <a:rPr lang="es-MX" sz="1600" dirty="0"/>
              <a:t>	plasmando el concepto de 14 consumos.</a:t>
            </a:r>
          </a:p>
          <a:p>
            <a:endParaRPr lang="es-MX" sz="1600" dirty="0"/>
          </a:p>
          <a:p>
            <a:r>
              <a:rPr lang="es-MX" sz="1600" dirty="0"/>
              <a:t>4. El director general  autoriza dicha erogación tomando </a:t>
            </a:r>
          </a:p>
          <a:p>
            <a:r>
              <a:rPr lang="es-MX" sz="1600" dirty="0"/>
              <a:t>	como base la política de venta.</a:t>
            </a:r>
          </a:p>
          <a:p>
            <a:endParaRPr lang="es-MX" sz="1600" dirty="0"/>
          </a:p>
          <a:p>
            <a:r>
              <a:rPr lang="es-MX" sz="1600" dirty="0"/>
              <a:t>5. Determinar el tratamiento contable y fiscal de la erogación.</a:t>
            </a: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5" y="2406316"/>
            <a:ext cx="2602259" cy="397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173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340769" y="365127"/>
            <a:ext cx="5534526" cy="765843"/>
          </a:xfrm>
        </p:spPr>
        <p:txBody>
          <a:bodyPr>
            <a:normAutofit/>
          </a:bodyPr>
          <a:lstStyle/>
          <a:p>
            <a:pPr algn="ctr"/>
            <a:r>
              <a:rPr lang="es-MX" sz="2800" dirty="0">
                <a:latin typeface="Arial Black" pitchFamily="34" charset="0"/>
              </a:rPr>
              <a:t>PLANTEAMIENTO</a:t>
            </a:r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539" y="1090863"/>
            <a:ext cx="4066673" cy="4985878"/>
          </a:xfrm>
        </p:spPr>
      </p:pic>
      <p:sp>
        <p:nvSpPr>
          <p:cNvPr id="7" name="6 CuadroTexto"/>
          <p:cNvSpPr txBox="1"/>
          <p:nvPr/>
        </p:nvSpPr>
        <p:spPr>
          <a:xfrm>
            <a:off x="2275975" y="1098884"/>
            <a:ext cx="40686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 Instituto de capacitación para profesionistas,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 el problema de que cada año en la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temporada de lluvias, suele quedarse sin energía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eléctrica.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Lo anterior provoca que se tengan que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suspender las clases, trayendo como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consecuencia el reprogramar los cursos.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La problemática de lo anterior, es la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dificultad de que coincidan en las nuevas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fechas, tanto los alumnos como los maestros.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370" y="3776541"/>
            <a:ext cx="3771899" cy="273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631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37021" y="365127"/>
            <a:ext cx="5233738" cy="749801"/>
          </a:xfrm>
        </p:spPr>
        <p:txBody>
          <a:bodyPr>
            <a:normAutofit/>
          </a:bodyPr>
          <a:lstStyle/>
          <a:p>
            <a:pPr algn="ctr"/>
            <a:r>
              <a:rPr lang="es-MX" sz="2800" dirty="0">
                <a:latin typeface="Arial Black" pitchFamily="34" charset="0"/>
              </a:rPr>
              <a:t>PLANTEAMIENTO</a:t>
            </a:r>
            <a:endParaRPr lang="es-MX" sz="28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4" y="1058779"/>
            <a:ext cx="2923674" cy="2213810"/>
          </a:xfrm>
        </p:spPr>
      </p:pic>
      <p:sp>
        <p:nvSpPr>
          <p:cNvPr id="5" name="4 CuadroTexto"/>
          <p:cNvSpPr txBox="1"/>
          <p:nvPr/>
        </p:nvSpPr>
        <p:spPr>
          <a:xfrm>
            <a:off x="2462464" y="1098885"/>
            <a:ext cx="359023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Para solucionar el problema, la junta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directiva del instituto y con la finalidad de mantener los estándares de imagen del instituto,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toma la decisión de comprar una planta de luz.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El costo de dicha planta es de $ 300,000.00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mas IVA.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De lo anterior, se levanta acta.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 pide: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Dar el tratamiento contable y fiscal de dicha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operación.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01" y="3713748"/>
            <a:ext cx="3074069" cy="270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842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2650" y="1318997"/>
            <a:ext cx="7886700" cy="487313"/>
          </a:xfrm>
          <a:prstGeom prst="rect">
            <a:avLst/>
          </a:prstGeom>
          <a:ln w="6350">
            <a:solidFill>
              <a:srgbClr val="70AD47"/>
            </a:solidFill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ts val="3765"/>
              </a:lnSpc>
            </a:pPr>
            <a:r>
              <a:rPr sz="3200" i="0" spc="-65" dirty="0"/>
              <a:t>Agenda:</a:t>
            </a:r>
            <a:endParaRPr sz="320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2956497" y="6483158"/>
            <a:ext cx="5137150" cy="125034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12700" marR="0" lvl="0" indent="0" algn="ct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1800" b="0" i="0" u="none" strike="noStrike" kern="1200" cap="none" spc="-6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xfrm>
            <a:off x="8292610" y="6483158"/>
            <a:ext cx="689609" cy="125034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1800" b="0" i="0" u="none" strike="noStrike" kern="1200" cap="none" spc="-6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2651" y="2031098"/>
            <a:ext cx="3886199" cy="4145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31390" y="1917536"/>
            <a:ext cx="3659504" cy="3140710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4699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969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69265" algn="l"/>
                <a:tab pos="469900" algn="l"/>
              </a:tabLst>
              <a:defRPr/>
            </a:pPr>
            <a:r>
              <a:rPr kumimoji="0" sz="19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Cuentas</a:t>
            </a:r>
            <a:r>
              <a:rPr kumimoji="0" sz="19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incobrables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5080" lvl="0" indent="-457200" algn="l" defTabSz="457200" rtl="0" eaLnBrk="1" fontAlgn="auto" latinLnBrk="0" hangingPunct="1">
              <a:lnSpc>
                <a:spcPts val="2090"/>
              </a:lnSpc>
              <a:spcBef>
                <a:spcPts val="115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69265" algn="l"/>
                <a:tab pos="469900" algn="l"/>
              </a:tabLst>
              <a:defRPr/>
            </a:pPr>
            <a:r>
              <a:rPr kumimoji="0" sz="19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Activos </a:t>
            </a:r>
            <a:r>
              <a:rPr kumimoji="0" sz="19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fijos </a:t>
            </a:r>
            <a:r>
              <a:rPr kumimoji="0" sz="19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19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dejan </a:t>
            </a:r>
            <a:r>
              <a:rPr kumimoji="0" sz="19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19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  </a:t>
            </a:r>
            <a:r>
              <a:rPr kumimoji="0" sz="19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útiles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69265" algn="l"/>
                <a:tab pos="469900" algn="l"/>
              </a:tabLst>
              <a:defRPr/>
            </a:pPr>
            <a:r>
              <a:rPr kumimoji="0" sz="19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Coeficiente </a:t>
            </a:r>
            <a:r>
              <a:rPr kumimoji="0" sz="19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9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utilidad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163195" lvl="0" indent="-457200" algn="l" defTabSz="457200" rtl="0" eaLnBrk="1" fontAlgn="auto" latinLnBrk="0" hangingPunct="1">
              <a:lnSpc>
                <a:spcPts val="2180"/>
              </a:lnSpc>
              <a:spcBef>
                <a:spcPts val="98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69265" algn="l"/>
                <a:tab pos="469900" algn="l"/>
              </a:tabLst>
              <a:defRPr/>
            </a:pPr>
            <a:r>
              <a:rPr kumimoji="0" sz="19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Opción </a:t>
            </a:r>
            <a:r>
              <a:rPr kumimoji="0" sz="19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19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acumulación </a:t>
            </a:r>
            <a:r>
              <a:rPr kumimoji="0" sz="19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 </a:t>
            </a:r>
            <a:r>
              <a:rPr kumimoji="0" sz="1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cobros</a:t>
            </a:r>
            <a:r>
              <a:rPr kumimoji="0" sz="19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parciales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140970" lvl="0" indent="-457200" algn="l" defTabSz="457200" rtl="0" eaLnBrk="1" fontAlgn="auto" latinLnBrk="0" hangingPunct="1">
              <a:lnSpc>
                <a:spcPct val="91800"/>
              </a:lnSpc>
              <a:spcBef>
                <a:spcPts val="102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69265" algn="l"/>
                <a:tab pos="469900" algn="l"/>
              </a:tabLst>
              <a:defRPr/>
            </a:pPr>
            <a:r>
              <a:rPr kumimoji="0" sz="19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Datos </a:t>
            </a:r>
            <a:r>
              <a:rPr kumimoji="0" sz="19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informativos </a:t>
            </a:r>
            <a:r>
              <a:rPr kumimoji="0" sz="19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1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 </a:t>
            </a:r>
            <a:r>
              <a:rPr kumimoji="0" sz="19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debemos </a:t>
            </a:r>
            <a:r>
              <a:rPr kumimoji="0" sz="19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olvidar </a:t>
            </a:r>
            <a:r>
              <a:rPr kumimoji="0" sz="1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declarar  </a:t>
            </a:r>
            <a:r>
              <a:rPr kumimoji="0" sz="19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(Discrepancia</a:t>
            </a:r>
            <a:r>
              <a:rPr kumimoji="0" sz="195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Fiscal)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53150" y="2031098"/>
            <a:ext cx="3895877" cy="4145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31890" y="2027146"/>
            <a:ext cx="3458210" cy="195198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469900" marR="322580" lvl="0" indent="-457200" algn="l" defTabSz="457200" rtl="0" eaLnBrk="1" fontAlgn="auto" latinLnBrk="0" hangingPunct="1">
              <a:lnSpc>
                <a:spcPts val="221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AutoNum type="arabicPeriod" startAt="6"/>
              <a:tabLst>
                <a:tab pos="469265" algn="l"/>
                <a:tab pos="469900" algn="l"/>
              </a:tabLst>
              <a:defRPr/>
            </a:pPr>
            <a:r>
              <a:rPr kumimoji="0" sz="19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195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contratos </a:t>
            </a:r>
            <a:r>
              <a:rPr kumimoji="0" sz="19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19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 </a:t>
            </a:r>
            <a:r>
              <a:rPr kumimoji="0" sz="19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fecha  </a:t>
            </a:r>
            <a:r>
              <a:rPr kumimoji="0" sz="19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cierta.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5080" lvl="0" indent="-457200" algn="l" defTabSz="457200" rtl="0" eaLnBrk="1" fontAlgn="auto" latinLnBrk="0" hangingPunct="1">
              <a:lnSpc>
                <a:spcPts val="2210"/>
              </a:lnSpc>
              <a:spcBef>
                <a:spcPts val="885"/>
              </a:spcBef>
              <a:spcAft>
                <a:spcPts val="0"/>
              </a:spcAft>
              <a:buClrTx/>
              <a:buSzTx/>
              <a:buFontTx/>
              <a:buAutoNum type="arabicPeriod" startAt="6"/>
              <a:tabLst>
                <a:tab pos="469265" algn="l"/>
                <a:tab pos="469900" algn="l"/>
              </a:tabLst>
              <a:defRPr/>
            </a:pPr>
            <a:r>
              <a:rPr kumimoji="0" sz="19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Norma </a:t>
            </a:r>
            <a:r>
              <a:rPr kumimoji="0" sz="19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antielusión </a:t>
            </a:r>
            <a:r>
              <a:rPr kumimoji="0" sz="19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(Art. </a:t>
            </a:r>
            <a:r>
              <a:rPr kumimoji="0" sz="195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5-A  </a:t>
            </a:r>
            <a:r>
              <a:rPr kumimoji="0" sz="195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</a:t>
            </a:r>
            <a:r>
              <a:rPr kumimoji="0" sz="195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CFF)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332105" lvl="0" indent="-457200" algn="l" defTabSz="457200" rtl="0" eaLnBrk="1" fontAlgn="auto" latinLnBrk="0" hangingPunct="1">
              <a:lnSpc>
                <a:spcPts val="2210"/>
              </a:lnSpc>
              <a:spcBef>
                <a:spcPts val="885"/>
              </a:spcBef>
              <a:spcAft>
                <a:spcPts val="0"/>
              </a:spcAft>
              <a:buClrTx/>
              <a:buSzTx/>
              <a:buFontTx/>
              <a:buAutoNum type="arabicPeriod" startAt="6"/>
              <a:tabLst>
                <a:tab pos="469265" algn="l"/>
                <a:tab pos="469900" algn="l"/>
              </a:tabLst>
              <a:defRPr/>
            </a:pPr>
            <a:r>
              <a:rPr kumimoji="0" sz="19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Esquemas </a:t>
            </a:r>
            <a:r>
              <a:rPr kumimoji="0" sz="1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reportables </a:t>
            </a:r>
            <a:r>
              <a:rPr kumimoji="0" sz="19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 </a:t>
            </a:r>
            <a:r>
              <a:rPr kumimoji="0" sz="19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partir </a:t>
            </a:r>
            <a:r>
              <a:rPr kumimoji="0" sz="19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95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2021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10201" y="458950"/>
            <a:ext cx="3052978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5" dirty="0">
                <a:latin typeface="Arial"/>
                <a:cs typeface="Arial"/>
              </a:rPr>
              <a:t>Deducciones: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390" y="1237996"/>
            <a:ext cx="7728584" cy="4855432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lvl="0" indent="0" algn="just" defTabSz="457200" rtl="0" eaLnBrk="1" fontAlgn="auto" latinLnBrk="0" hangingPunct="1">
              <a:lnSpc>
                <a:spcPct val="9000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contabilidad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financiera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entidades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(Contribuyentes), 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tenemos,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muchos de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casos,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DEDUCCIONES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</a:t>
            </a:r>
            <a:r>
              <a:rPr kumimoji="0" sz="2200" b="0" i="0" u="none" strike="noStrike" kern="1200" cap="none" spc="5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descuido,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exceso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confianza simplemente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“pasamos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largo”;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decir,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observamos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contabilidad,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 </a:t>
            </a:r>
            <a:r>
              <a:rPr kumimoji="0" sz="22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APROVECHAMOS.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just" defTabSz="457200" rtl="0" eaLnBrk="1" fontAlgn="auto" latinLnBrk="0" hangingPunct="1">
              <a:lnSpc>
                <a:spcPct val="89100"/>
              </a:lnSpc>
              <a:spcBef>
                <a:spcPts val="10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todos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casos,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tener deducciones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fiscales </a:t>
            </a:r>
            <a:r>
              <a:rPr kumimoji="0" sz="3225" b="0" i="1" u="none" strike="noStrike" kern="1200" cap="none" spc="-30" normalizeH="0" baseline="12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ociosas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contabilidad, </a:t>
            </a:r>
            <a:r>
              <a:rPr kumimoji="0" sz="22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darles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tratamiento adecuado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correcto, 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podemos: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5715" lvl="0" indent="-457200" algn="just" defTabSz="457200" rtl="0" eaLnBrk="1" fontAlgn="auto" latinLnBrk="0" hangingPunct="1">
              <a:lnSpc>
                <a:spcPct val="89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>
                <a:tab pos="469900" algn="l"/>
              </a:tabLst>
              <a:defRPr/>
            </a:pP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Pagar </a:t>
            </a:r>
            <a:r>
              <a:rPr kumimoji="0" sz="22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ISR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manera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incorrecta,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ya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tener 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“cifras”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2200" b="0" i="0" u="none" strike="noStrike" kern="1200" cap="none" spc="4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</a:t>
            </a:r>
            <a:r>
              <a:rPr kumimoji="0" sz="2200" b="0" i="0" u="none" strike="noStrike" kern="1200" cap="none" spc="4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prestamos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atención,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absorbemos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costos 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fiscales.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9900" marR="5715" lvl="0" indent="-457200" algn="just" defTabSz="457200" rtl="0" eaLnBrk="1" fontAlgn="auto" latinLnBrk="0" hangingPunct="1">
              <a:lnSpc>
                <a:spcPts val="24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AutoNum type="alphaLcParenR"/>
              <a:tabLst>
                <a:tab pos="469900" algn="l"/>
              </a:tabLst>
              <a:defRPr/>
            </a:pPr>
            <a:r>
              <a:rPr kumimoji="0" sz="22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Tomar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decisiones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financieras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incorrectas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resultados  altamente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negativos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contabilidad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8953" y="456691"/>
            <a:ext cx="2790190" cy="39116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0" dirty="0">
                <a:latin typeface="Arial"/>
                <a:cs typeface="Arial"/>
              </a:rPr>
              <a:t>Cuentas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incobrables: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390" y="1237996"/>
            <a:ext cx="7727950" cy="3303468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ts val="24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29030" algn="l"/>
                <a:tab pos="1727835" algn="l"/>
                <a:tab pos="2653665" algn="l"/>
                <a:tab pos="3824604" algn="l"/>
                <a:tab pos="4429760" algn="l"/>
                <a:tab pos="4881245" algn="l"/>
                <a:tab pos="5987415" algn="l"/>
                <a:tab pos="6551930" algn="l"/>
                <a:tab pos="6985634" algn="l"/>
                <a:tab pos="7567295" algn="l"/>
              </a:tabLst>
              <a:defRPr/>
            </a:pP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2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2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recuperar.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4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19095" marR="0" lvl="0" indent="-34353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2919730" algn="l"/>
              </a:tabLst>
              <a:defRPr/>
            </a:pP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Deudores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diversos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479675" marR="0" lvl="0" indent="-34353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2480310" algn="l"/>
              </a:tabLst>
              <a:defRPr/>
            </a:pP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Funcionarios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empleados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07034" marR="0" lvl="0" indent="-34353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407670" algn="l"/>
              </a:tabLst>
              <a:defRPr/>
            </a:pP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Crédito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Salario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y/o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Subsidio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empleo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</a:t>
            </a:r>
            <a:r>
              <a:rPr kumimoji="0" sz="22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aprovechar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 PRINCIPIOS CONSTITUCIONALES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¿Por qué importan estos principios en la planeación fiscal?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6304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especialista fiscal utiliza estos principios como límite y como herramienta: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02920" y="2103120"/>
            <a:ext cx="11185855" cy="4160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límite:  ninguna estrategia puede pretender el desconocimiento de una obligación fiscal claramente establecida en ley (violaría el principio de legalidad en sentido inverso).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herramienta:  permiten argumentar la inconstitucionalidad de una disposición que grave sin atender a la verdadera capacidad contributiva, o que trate desigual a iguales.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Jurisprudencia relevante:  la Suprema Corte de Justicia de la Nación ha reiterado que la ausencia de cualquiera de estos cuatro principios en una norma tributaria la torna inconstitucional.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 práctica:  toda estrategia fiscal debe poder explicarse, en última instancia, con apego a estos cuatro principios; si no puede hacerlo, es una señal de alerta.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5897880"/>
            <a:ext cx="11185855" cy="457200"/>
          </a:xfrm>
          <a:prstGeom prst="roundRect">
            <a:avLst>
              <a:gd name="adj" fmla="val 12000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85800" y="5925312"/>
            <a:ext cx="10820095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Fundamento: artículo 31, fracción IV de la Constitución Política de los Estados Unidos Mexicanos.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8953" y="456691"/>
            <a:ext cx="2790190" cy="39116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0" dirty="0">
                <a:latin typeface="Arial"/>
                <a:cs typeface="Arial"/>
              </a:rPr>
              <a:t>Cuentas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incobrables: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390" y="1137257"/>
            <a:ext cx="7728584" cy="495469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0" lvl="0" indent="0" algn="just" defTabSz="4572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Observemos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LISR: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76910" marR="0" lvl="0" indent="0" algn="just" defTabSz="4572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5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“Art. </a:t>
            </a:r>
            <a:r>
              <a:rPr kumimoji="0" sz="21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27-XV </a:t>
            </a:r>
            <a:r>
              <a:rPr kumimoji="0" sz="215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LISR: 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deducción </a:t>
            </a:r>
            <a:r>
              <a:rPr kumimoji="0" sz="21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cuentas</a:t>
            </a:r>
            <a:r>
              <a:rPr kumimoji="0" sz="215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incobrables”</a:t>
            </a:r>
            <a:endParaRPr kumimoji="0" sz="2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0" marR="5080" lvl="0" indent="-342900" algn="just" defTabSz="457200" rtl="0" eaLnBrk="1" fontAlgn="auto" latinLnBrk="0" hangingPunct="1">
              <a:lnSpc>
                <a:spcPct val="81600"/>
              </a:lnSpc>
              <a:spcBef>
                <a:spcPts val="1035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caso 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pérdidas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créditos 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incobrables, </a:t>
            </a:r>
            <a:r>
              <a:rPr kumimoji="0" sz="2925" b="0" i="0" u="none" strike="noStrike" kern="1200" cap="none" spc="-37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éstas </a:t>
            </a:r>
            <a:r>
              <a:rPr kumimoji="0" sz="2925" b="0" i="0" u="none" strike="noStrike" kern="1200" cap="none" spc="-60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9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consideren </a:t>
            </a:r>
            <a:r>
              <a:rPr kumimoji="0" sz="19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realizadas </a:t>
            </a:r>
            <a:r>
              <a:rPr kumimoji="0" sz="19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19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mes </a:t>
            </a:r>
            <a:r>
              <a:rPr kumimoji="0" sz="19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19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19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19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9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consuma </a:t>
            </a:r>
            <a:r>
              <a:rPr kumimoji="0" sz="19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19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plazo </a:t>
            </a:r>
            <a:r>
              <a:rPr kumimoji="0" sz="1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925" b="0" i="0" u="none" strike="noStrike" kern="1200" cap="none" spc="0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prescripción, </a:t>
            </a:r>
            <a:r>
              <a:rPr kumimoji="0" sz="2925" b="0" i="0" u="none" strike="noStrike" kern="1200" cap="none" spc="-7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925" b="0" i="0" u="none" strike="noStrike" kern="1200" cap="none" spc="0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corresponda, 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3000" b="0" i="0" u="none" strike="noStrike" kern="1200" cap="none" spc="-60" normalizeH="0" baseline="1388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25" b="0" i="1" u="sng" strike="noStrike" kern="1200" cap="none" spc="-22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antes </a:t>
            </a:r>
            <a:r>
              <a:rPr kumimoji="0" sz="2925" b="0" i="1" u="sng" strike="noStrike" kern="1200" cap="none" spc="-60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si </a:t>
            </a:r>
            <a:r>
              <a:rPr kumimoji="0" sz="2925" b="0" i="1" u="sng" strike="noStrike" kern="1200" cap="none" spc="-37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fuera </a:t>
            </a:r>
            <a:r>
              <a:rPr kumimoji="0" sz="2925" b="0" i="1" u="sng" strike="noStrike" kern="1200" cap="none" spc="-22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notoria </a:t>
            </a:r>
            <a:r>
              <a:rPr kumimoji="0" sz="2925" b="0" i="1" u="sng" strike="noStrike" kern="1200" cap="none" spc="-52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la </a:t>
            </a:r>
            <a:r>
              <a:rPr kumimoji="0" sz="1950" b="0" i="1" u="sng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 </a:t>
            </a:r>
            <a:r>
              <a:rPr kumimoji="0" sz="1950" b="0" i="1" u="sng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imposibilidad </a:t>
            </a:r>
            <a:r>
              <a:rPr kumimoji="0" sz="1950" b="0" i="1" u="sng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práctica </a:t>
            </a:r>
            <a:r>
              <a:rPr kumimoji="0" sz="1950" b="0" i="1" u="sng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de</a:t>
            </a:r>
            <a:r>
              <a:rPr kumimoji="0" sz="1950" b="0" i="1" u="sng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 </a:t>
            </a:r>
            <a:r>
              <a:rPr kumimoji="0" sz="1950" b="0" i="1" u="sng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cobro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0" marR="5080" lvl="0" indent="-342900" algn="l" defTabSz="457200" rtl="0" eaLnBrk="1" fontAlgn="auto" latinLnBrk="0" hangingPunct="1">
              <a:lnSpc>
                <a:spcPct val="79900"/>
              </a:lnSpc>
              <a:spcBef>
                <a:spcPts val="1060"/>
              </a:spcBef>
              <a:spcAft>
                <a:spcPts val="0"/>
              </a:spcAft>
              <a:buClrTx/>
              <a:buSzPct val="102564"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925" b="0" i="1" u="none" strike="noStrike" kern="1200" cap="none" spc="-82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2925" b="0" i="1" u="none" strike="noStrike" kern="1200" cap="none" spc="-15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considera </a:t>
            </a:r>
            <a:r>
              <a:rPr kumimoji="0" sz="2925" b="0" i="1" u="none" strike="noStrike" kern="1200" cap="none" spc="-7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925" b="0" i="1" u="none" strike="noStrike" kern="1200" cap="none" spc="-37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existe </a:t>
            </a:r>
            <a:r>
              <a:rPr kumimoji="0" sz="2925" b="0" i="1" u="none" strike="noStrike" kern="1200" cap="none" spc="-22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notoria imposibilidad </a:t>
            </a:r>
            <a:r>
              <a:rPr kumimoji="0" sz="2925" b="0" i="1" u="none" strike="noStrike" kern="1200" cap="none" spc="22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práctica </a:t>
            </a:r>
            <a:r>
              <a:rPr kumimoji="0" sz="2925" b="0" i="1" u="none" strike="noStrike" kern="1200" cap="none" spc="-7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925" b="0" i="1" u="none" strike="noStrike" kern="1200" cap="none" spc="15" normalizeH="0" baseline="1424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cobro, </a:t>
            </a:r>
            <a:r>
              <a:rPr kumimoji="0" sz="195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entre otros, </a:t>
            </a:r>
            <a:r>
              <a:rPr kumimoji="0" sz="195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19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195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siguientes</a:t>
            </a:r>
            <a:r>
              <a:rPr kumimoji="0" sz="19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casos:</a:t>
            </a: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00" marR="0" lvl="1" indent="-343535" algn="l" defTabSz="457200" rtl="0" eaLnBrk="1" fontAlgn="auto" latinLnBrk="0" hangingPunct="1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Tx/>
              <a:buSzPct val="102857"/>
              <a:buFont typeface="Wingdings"/>
              <a:buChar char=""/>
              <a:tabLst>
                <a:tab pos="1269365" algn="l"/>
                <a:tab pos="1270000" algn="l"/>
              </a:tabLst>
              <a:defRPr/>
            </a:pP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Créditos </a:t>
            </a:r>
            <a:r>
              <a:rPr kumimoji="0" sz="175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hasta 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30,000 </a:t>
            </a:r>
            <a:r>
              <a:rPr kumimoji="0" sz="175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UDIS 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($</a:t>
            </a:r>
            <a:r>
              <a:rPr kumimoji="0" sz="17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193,142.16)</a:t>
            </a: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9365" marR="5080" lvl="1" indent="-342900" algn="l" defTabSz="457200" rtl="0" eaLnBrk="1" fontAlgn="auto" latinLnBrk="0" hangingPunct="1">
              <a:lnSpc>
                <a:spcPct val="78900"/>
              </a:lnSpc>
              <a:spcBef>
                <a:spcPts val="555"/>
              </a:spcBef>
              <a:spcAft>
                <a:spcPts val="0"/>
              </a:spcAft>
              <a:buClrTx/>
              <a:buSzPct val="102857"/>
              <a:buFont typeface="Wingdings"/>
              <a:buChar char=""/>
              <a:tabLst>
                <a:tab pos="1269365" algn="l"/>
                <a:tab pos="1270000" algn="l"/>
              </a:tabLst>
              <a:defRPr/>
            </a:pPr>
            <a:r>
              <a:rPr kumimoji="0" sz="1750" b="0" i="1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175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límite </a:t>
            </a:r>
            <a:r>
              <a:rPr kumimoji="0" sz="17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</a:t>
            </a:r>
            <a:r>
              <a:rPr kumimoji="0" sz="175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persona, </a:t>
            </a:r>
            <a:r>
              <a:rPr kumimoji="0" sz="17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75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suman 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todos </a:t>
            </a:r>
            <a:r>
              <a:rPr kumimoji="0" sz="17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dicha </a:t>
            </a:r>
            <a:r>
              <a:rPr kumimoji="0" sz="17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persona  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tenga.</a:t>
            </a: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9365" marR="5080" lvl="1" indent="-342900" algn="l" defTabSz="457200" rtl="0" eaLnBrk="1" fontAlgn="auto" latinLnBrk="0" hangingPunct="1">
              <a:lnSpc>
                <a:spcPts val="1780"/>
              </a:lnSpc>
              <a:spcBef>
                <a:spcPts val="455"/>
              </a:spcBef>
              <a:spcAft>
                <a:spcPts val="0"/>
              </a:spcAft>
              <a:buClrTx/>
              <a:buSzPct val="102857"/>
              <a:buFont typeface="Wingdings"/>
              <a:buChar char=""/>
              <a:tabLst>
                <a:tab pos="1269365" algn="l"/>
                <a:tab pos="1270000" algn="l"/>
              </a:tabLst>
              <a:defRPr/>
            </a:pP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Aplica </a:t>
            </a:r>
            <a:r>
              <a:rPr kumimoji="0" sz="17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17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créditos </a:t>
            </a:r>
            <a:r>
              <a:rPr kumimoji="0" sz="175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 </a:t>
            </a:r>
            <a:r>
              <a:rPr kumimoji="0" sz="17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17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público </a:t>
            </a:r>
            <a:r>
              <a:rPr kumimoji="0" sz="175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general 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desde </a:t>
            </a:r>
            <a:r>
              <a:rPr kumimoji="0" sz="17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$ 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5,000 </a:t>
            </a:r>
            <a:r>
              <a:rPr kumimoji="0" sz="175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175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hasta  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30,000</a:t>
            </a:r>
            <a:r>
              <a:rPr kumimoji="0" sz="175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UDIS.</a:t>
            </a: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9365" marR="5715" lvl="1" indent="-342900" algn="l" defTabSz="457200" rtl="0" eaLnBrk="1" fontAlgn="auto" latinLnBrk="0" hangingPunct="1">
              <a:lnSpc>
                <a:spcPts val="1680"/>
              </a:lnSpc>
              <a:spcBef>
                <a:spcPts val="530"/>
              </a:spcBef>
              <a:spcAft>
                <a:spcPts val="0"/>
              </a:spcAft>
              <a:buClrTx/>
              <a:buSzPct val="102857"/>
              <a:buFont typeface="Wingdings"/>
              <a:buChar char=""/>
              <a:tabLst>
                <a:tab pos="1269365" algn="l"/>
                <a:tab pos="1270000" algn="l"/>
                <a:tab pos="2231390" algn="l"/>
                <a:tab pos="3196590" algn="l"/>
                <a:tab pos="3448685" algn="l"/>
                <a:tab pos="4278630" algn="l"/>
                <a:tab pos="4986020" algn="l"/>
                <a:tab pos="5612765" algn="l"/>
                <a:tab pos="6315075" algn="l"/>
              </a:tabLst>
              <a:defRPr/>
            </a:pPr>
            <a:r>
              <a:rPr kumimoji="0" sz="1750" b="0" i="1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7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é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75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75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7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750" b="0" i="1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7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7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75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7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30,00</a:t>
            </a:r>
            <a:r>
              <a:rPr kumimoji="0" sz="1750" b="0" i="1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75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17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750" b="0" i="1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750" b="0" i="1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75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d</a:t>
            </a:r>
            <a:r>
              <a:rPr kumimoji="0" sz="17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7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75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x</a:t>
            </a:r>
            <a:r>
              <a:rPr kumimoji="0" sz="17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75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1750" b="0" i="1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7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750" b="0" i="1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7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750" b="0" i="1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75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</a:t>
            </a:r>
            <a:r>
              <a:rPr kumimoji="0" sz="175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</a:t>
            </a:r>
            <a:r>
              <a:rPr kumimoji="0" sz="175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75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  </a:t>
            </a:r>
            <a:r>
              <a:rPr kumimoji="0" sz="175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judicial</a:t>
            </a:r>
            <a:r>
              <a:rPr kumimoji="0" sz="17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iniciado,</a:t>
            </a: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00" marR="0" lvl="1" indent="-343535" algn="l" defTabSz="457200" rtl="0" eaLnBrk="1" fontAlgn="auto" latinLnBrk="0" hangingPunct="1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ClrTx/>
              <a:buSzPct val="102857"/>
              <a:buFont typeface="Wingdings"/>
              <a:buChar char=""/>
              <a:tabLst>
                <a:tab pos="1269365" algn="l"/>
                <a:tab pos="1270000" algn="l"/>
              </a:tabLst>
              <a:defRPr/>
            </a:pP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Créditos </a:t>
            </a:r>
            <a:r>
              <a:rPr kumimoji="0" sz="17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incobrables </a:t>
            </a:r>
            <a:r>
              <a:rPr kumimoji="0" sz="175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</a:t>
            </a:r>
            <a:r>
              <a:rPr kumimoji="0" sz="17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quiebra 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 </a:t>
            </a:r>
            <a:r>
              <a:rPr kumimoji="0" sz="175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concurso</a:t>
            </a:r>
            <a:r>
              <a:rPr kumimoji="0" sz="175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mercantil.</a:t>
            </a: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00" marR="0" lvl="1" indent="-343535" algn="l" defTabSz="4572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Pct val="102857"/>
              <a:buFont typeface="Wingdings"/>
              <a:buChar char=""/>
              <a:tabLst>
                <a:tab pos="1269365" algn="l"/>
                <a:tab pos="1270000" algn="l"/>
              </a:tabLst>
              <a:defRPr/>
            </a:pPr>
            <a:r>
              <a:rPr kumimoji="0" sz="17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Declaraciones </a:t>
            </a:r>
            <a:r>
              <a:rPr kumimoji="0" sz="175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informativas </a:t>
            </a:r>
            <a:r>
              <a:rPr kumimoji="0" sz="175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175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reporte </a:t>
            </a:r>
            <a:r>
              <a:rPr kumimoji="0" sz="175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175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sociedades</a:t>
            </a:r>
            <a:r>
              <a:rPr kumimoji="0" sz="1750" b="0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crediticias.</a:t>
            </a:r>
            <a:endParaRPr kumimoji="0" sz="17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7214" y="456691"/>
            <a:ext cx="2792730" cy="75148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35" dirty="0"/>
              <a:t>Créditos</a:t>
            </a:r>
            <a:r>
              <a:rPr sz="2400" spc="-80" dirty="0"/>
              <a:t> </a:t>
            </a:r>
            <a:r>
              <a:rPr sz="2400" spc="-45" dirty="0"/>
              <a:t>incobrables:</a:t>
            </a:r>
            <a:endParaRPr sz="2400"/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39713" y="1255267"/>
            <a:ext cx="2777490" cy="70866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401320" marR="0" lvl="0" indent="0" algn="l" defTabSz="457200" rtl="0" eaLnBrk="1" fontAlgn="auto" latinLnBrk="0" hangingPunct="1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Clientes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(18)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(+) </a:t>
            </a:r>
            <a:r>
              <a:rPr kumimoji="0" sz="18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Deudores </a:t>
            </a:r>
            <a:r>
              <a:rPr kumimoji="0" sz="18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diversos</a:t>
            </a:r>
            <a:r>
              <a:rPr kumimoji="0" sz="1800" b="0" i="1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(12)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7161" y="1255267"/>
            <a:ext cx="845185" cy="70866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456,300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145,600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39714" y="2008123"/>
            <a:ext cx="4892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4059554" algn="l"/>
              </a:tabLst>
              <a:defRPr/>
            </a:pPr>
            <a:r>
              <a:rPr kumimoji="0" sz="18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(+)  </a:t>
            </a:r>
            <a:r>
              <a:rPr kumimoji="0" sz="18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Funcionarios 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1800" b="0" i="1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empleados</a:t>
            </a:r>
            <a:r>
              <a:rPr kumimoji="0" sz="180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(4)</a:t>
            </a:r>
            <a:r>
              <a:rPr kumimoji="0" sz="1800" b="0" i="1" u="sng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 	</a:t>
            </a:r>
            <a:r>
              <a:rPr kumimoji="0" sz="1800" b="0" i="1" u="sng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120,410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39713" y="2279397"/>
            <a:ext cx="2419350" cy="105600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95450" algn="l"/>
              </a:tabLst>
              <a:defRPr/>
            </a:pPr>
            <a:r>
              <a:rPr kumimoji="0" sz="18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(=)	</a:t>
            </a:r>
            <a:r>
              <a:rPr kumimoji="0" sz="1800" b="0" i="1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Total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050" marR="0" lvl="0" indent="0" algn="l" defTabSz="4572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(x) </a:t>
            </a:r>
            <a:r>
              <a:rPr kumimoji="0" sz="1800" b="0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Tasa 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artículo 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8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(=) </a:t>
            </a:r>
            <a:r>
              <a:rPr kumimoji="0" sz="1800" b="0" i="1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ISR 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18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</a:t>
            </a:r>
            <a:r>
              <a:rPr kumimoji="0" sz="1800" b="0" i="1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ahorra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96616" y="2279397"/>
            <a:ext cx="1435735" cy="105600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0" marR="5080" lvl="0" indent="0" algn="r" defTabSz="457200" rtl="0" eaLnBrk="1" fontAlgn="auto" latinLnBrk="0" hangingPunct="1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722</a:t>
            </a:r>
            <a:r>
              <a:rPr kumimoji="0" sz="18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8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715" lvl="0" indent="0" algn="r" defTabSz="4572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Tx/>
              <a:buSzTx/>
              <a:buFontTx/>
              <a:buNone/>
              <a:tabLst>
                <a:tab pos="960119" algn="l"/>
              </a:tabLst>
              <a:defRPr/>
            </a:pPr>
            <a:r>
              <a:rPr kumimoji="0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/>
                <a:ea typeface="+mn-ea"/>
                <a:cs typeface="Times New Roman"/>
              </a:rPr>
              <a:t> 	</a:t>
            </a:r>
            <a:r>
              <a:rPr kumimoji="0" sz="1800" b="0" i="1" u="sng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30%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457200" rtl="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216,</a:t>
            </a:r>
            <a:r>
              <a:rPr kumimoji="0" sz="1800" b="1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693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85183" y="4391583"/>
            <a:ext cx="7695023" cy="16312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85183" y="4391583"/>
            <a:ext cx="7695565" cy="1631314"/>
          </a:xfrm>
          <a:prstGeom prst="rect">
            <a:avLst/>
          </a:prstGeom>
          <a:ln w="6350">
            <a:solidFill>
              <a:srgbClr val="4472C4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91440" marR="335915" lvl="0" indent="0" algn="just" defTabSz="457200" rtl="0" eaLnBrk="1" fontAlgn="auto" latinLnBrk="0" hangingPunct="1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ejemplo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anterior, 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podemos </a:t>
            </a:r>
            <a:r>
              <a:rPr kumimoji="0" sz="20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DEMOSTRAR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podemos  </a:t>
            </a:r>
            <a:r>
              <a:rPr kumimoji="0" sz="2000" b="1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generar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ahorro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20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ISR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simplemente</a:t>
            </a:r>
            <a:r>
              <a:rPr kumimoji="0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tomándonos</a:t>
            </a:r>
            <a:r>
              <a:rPr kumimoji="0" sz="20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</a:t>
            </a:r>
            <a:r>
              <a:rPr kumimoji="0" sz="20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tiempo  </a:t>
            </a:r>
            <a:r>
              <a:rPr kumimoji="0" sz="2000" b="1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0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depurar 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contabilidad financiera 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 </a:t>
            </a:r>
            <a:r>
              <a:rPr kumimoji="0" sz="2000" b="1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cierre</a:t>
            </a:r>
            <a:r>
              <a:rPr kumimoji="0" sz="2000" b="1" i="0" u="none" strike="noStrike" kern="1200" cap="none" spc="-3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1440" marR="184785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Tenemos 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 </a:t>
            </a:r>
            <a:r>
              <a:rPr kumimoji="0" sz="20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meses 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hacerlo. 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(noviembre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diciembre)</a:t>
            </a:r>
            <a:r>
              <a:rPr kumimoji="0" sz="2000" b="1" i="0" u="none" strike="noStrike" kern="1200" cap="none" spc="-3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 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dejemos 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pasar 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</a:t>
            </a:r>
            <a:r>
              <a:rPr kumimoji="0" sz="2000" b="1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tiempo.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94009" y="456691"/>
            <a:ext cx="4888865" cy="39116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40" dirty="0">
                <a:latin typeface="Arial"/>
                <a:cs typeface="Arial"/>
              </a:rPr>
              <a:t>Activos </a:t>
            </a:r>
            <a:r>
              <a:rPr sz="2400" spc="-60" dirty="0">
                <a:latin typeface="Arial"/>
                <a:cs typeface="Arial"/>
              </a:rPr>
              <a:t>fijos </a:t>
            </a:r>
            <a:r>
              <a:rPr sz="2400" spc="-45" dirty="0">
                <a:latin typeface="Arial"/>
                <a:cs typeface="Arial"/>
              </a:rPr>
              <a:t>que </a:t>
            </a:r>
            <a:r>
              <a:rPr sz="2400" spc="-35" dirty="0">
                <a:latin typeface="Arial"/>
                <a:cs typeface="Arial"/>
              </a:rPr>
              <a:t>“dejan </a:t>
            </a:r>
            <a:r>
              <a:rPr sz="2400" spc="-45" dirty="0">
                <a:latin typeface="Arial"/>
                <a:cs typeface="Arial"/>
              </a:rPr>
              <a:t>de </a:t>
            </a:r>
            <a:r>
              <a:rPr sz="2400" spc="-50" dirty="0">
                <a:latin typeface="Arial"/>
                <a:cs typeface="Arial"/>
              </a:rPr>
              <a:t>ser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útiles”: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1290187" y="2133601"/>
            <a:ext cx="10058394" cy="2765513"/>
          </a:xfrm>
          <a:prstGeom prst="rect">
            <a:avLst/>
          </a:prstGeom>
        </p:spPr>
        <p:txBody>
          <a:bodyPr vert="horz" wrap="square" lIns="0" tIns="1358848" rIns="0" bIns="0" rtlCol="0">
            <a:spAutoFit/>
          </a:bodyPr>
          <a:lstStyle/>
          <a:p>
            <a:pPr marL="12700" marR="5080" algn="just">
              <a:lnSpc>
                <a:spcPct val="90500"/>
              </a:lnSpc>
              <a:spcBef>
                <a:spcPts val="325"/>
              </a:spcBef>
            </a:pPr>
            <a:r>
              <a:rPr i="1" spc="-20" dirty="0">
                <a:latin typeface="Arial"/>
                <a:cs typeface="Arial"/>
              </a:rPr>
              <a:t>“Cuando </a:t>
            </a:r>
            <a:r>
              <a:rPr i="1" spc="-60" dirty="0">
                <a:latin typeface="Arial"/>
                <a:cs typeface="Arial"/>
              </a:rPr>
              <a:t>el </a:t>
            </a:r>
            <a:r>
              <a:rPr i="1" spc="-25" dirty="0">
                <a:latin typeface="Arial"/>
                <a:cs typeface="Arial"/>
              </a:rPr>
              <a:t>contribuyente </a:t>
            </a:r>
            <a:r>
              <a:rPr i="1" spc="-55" dirty="0">
                <a:latin typeface="Arial"/>
                <a:cs typeface="Arial"/>
              </a:rPr>
              <a:t>enajene </a:t>
            </a:r>
            <a:r>
              <a:rPr sz="2925" i="1" spc="-44" baseline="1424" dirty="0">
                <a:latin typeface="Arial"/>
                <a:cs typeface="Arial"/>
              </a:rPr>
              <a:t>los </a:t>
            </a:r>
            <a:r>
              <a:rPr sz="2925" i="1" spc="-30" baseline="1424" dirty="0">
                <a:latin typeface="Arial"/>
                <a:cs typeface="Arial"/>
              </a:rPr>
              <a:t>bienes </a:t>
            </a:r>
            <a:r>
              <a:rPr sz="2000" i="1" spc="-40" dirty="0">
                <a:latin typeface="Arial"/>
                <a:cs typeface="Arial"/>
              </a:rPr>
              <a:t>o </a:t>
            </a:r>
            <a:r>
              <a:rPr sz="2000" i="1" spc="-30" dirty="0">
                <a:latin typeface="Arial"/>
                <a:cs typeface="Arial"/>
              </a:rPr>
              <a:t>cuando </a:t>
            </a:r>
            <a:r>
              <a:rPr sz="2000" i="1" spc="-45" dirty="0">
                <a:latin typeface="Arial"/>
                <a:cs typeface="Arial"/>
              </a:rPr>
              <a:t>éstos </a:t>
            </a:r>
            <a:r>
              <a:rPr sz="2925" i="1" spc="-22" baseline="1424" dirty="0">
                <a:latin typeface="Arial"/>
                <a:cs typeface="Arial"/>
              </a:rPr>
              <a:t>dejen </a:t>
            </a:r>
            <a:r>
              <a:rPr sz="2925" i="1" baseline="1424" dirty="0">
                <a:latin typeface="Arial"/>
                <a:cs typeface="Arial"/>
              </a:rPr>
              <a:t>de  </a:t>
            </a:r>
            <a:r>
              <a:rPr sz="1950" i="1" spc="-15" dirty="0">
                <a:latin typeface="Arial"/>
                <a:cs typeface="Arial"/>
              </a:rPr>
              <a:t>ser </a:t>
            </a:r>
            <a:r>
              <a:rPr sz="1950" i="1" spc="-20" dirty="0">
                <a:latin typeface="Arial"/>
                <a:cs typeface="Arial"/>
              </a:rPr>
              <a:t>útiles </a:t>
            </a:r>
            <a:r>
              <a:rPr sz="1950" i="1" spc="-10" dirty="0">
                <a:latin typeface="Arial"/>
                <a:cs typeface="Arial"/>
              </a:rPr>
              <a:t>para </a:t>
            </a:r>
            <a:r>
              <a:rPr sz="1950" i="1" spc="-5" dirty="0">
                <a:latin typeface="Arial"/>
                <a:cs typeface="Arial"/>
              </a:rPr>
              <a:t>obtener </a:t>
            </a:r>
            <a:r>
              <a:rPr sz="1950" i="1" spc="-30" dirty="0">
                <a:latin typeface="Arial"/>
                <a:cs typeface="Arial"/>
              </a:rPr>
              <a:t>los </a:t>
            </a:r>
            <a:r>
              <a:rPr sz="1950" i="1" spc="-20" dirty="0">
                <a:latin typeface="Arial"/>
                <a:cs typeface="Arial"/>
              </a:rPr>
              <a:t>ingresos, </a:t>
            </a:r>
            <a:r>
              <a:rPr sz="1950" i="1" dirty="0">
                <a:latin typeface="Arial"/>
                <a:cs typeface="Arial"/>
              </a:rPr>
              <a:t>deducirá, </a:t>
            </a:r>
            <a:r>
              <a:rPr sz="1950" i="1" spc="-20" dirty="0">
                <a:latin typeface="Arial"/>
                <a:cs typeface="Arial"/>
              </a:rPr>
              <a:t>en </a:t>
            </a:r>
            <a:r>
              <a:rPr sz="1950" i="1" spc="-30" dirty="0">
                <a:latin typeface="Arial"/>
                <a:cs typeface="Arial"/>
              </a:rPr>
              <a:t>el </a:t>
            </a:r>
            <a:r>
              <a:rPr sz="1950" i="1" spc="-5" dirty="0">
                <a:latin typeface="Arial"/>
                <a:cs typeface="Arial"/>
              </a:rPr>
              <a:t>ejercicio </a:t>
            </a:r>
            <a:r>
              <a:rPr sz="1950" i="1" spc="-20" dirty="0">
                <a:latin typeface="Arial"/>
                <a:cs typeface="Arial"/>
              </a:rPr>
              <a:t>en </a:t>
            </a:r>
            <a:r>
              <a:rPr sz="1950" i="1" spc="-5" dirty="0">
                <a:latin typeface="Arial"/>
                <a:cs typeface="Arial"/>
              </a:rPr>
              <a:t>que  </a:t>
            </a:r>
            <a:r>
              <a:rPr sz="2925" i="1" spc="-22" baseline="1424" dirty="0">
                <a:latin typeface="Arial"/>
                <a:cs typeface="Arial"/>
              </a:rPr>
              <a:t>esto </a:t>
            </a:r>
            <a:r>
              <a:rPr sz="2925" i="1" spc="7" baseline="1424" dirty="0">
                <a:latin typeface="Arial"/>
                <a:cs typeface="Arial"/>
              </a:rPr>
              <a:t>ocurra, </a:t>
            </a:r>
            <a:r>
              <a:rPr sz="2925" i="1" spc="-52" baseline="1424" dirty="0">
                <a:latin typeface="Arial"/>
                <a:cs typeface="Arial"/>
              </a:rPr>
              <a:t>la </a:t>
            </a:r>
            <a:r>
              <a:rPr sz="2925" i="1" spc="22" baseline="1424" dirty="0">
                <a:latin typeface="Arial"/>
                <a:cs typeface="Arial"/>
              </a:rPr>
              <a:t>parte </a:t>
            </a:r>
            <a:r>
              <a:rPr sz="2925" i="1" spc="-30" baseline="1424" dirty="0">
                <a:latin typeface="Arial"/>
                <a:cs typeface="Arial"/>
              </a:rPr>
              <a:t>aún </a:t>
            </a:r>
            <a:r>
              <a:rPr sz="2925" i="1" spc="-22" baseline="1424" dirty="0">
                <a:latin typeface="Arial"/>
                <a:cs typeface="Arial"/>
              </a:rPr>
              <a:t>no </a:t>
            </a:r>
            <a:r>
              <a:rPr sz="2925" i="1" baseline="1424" dirty="0">
                <a:latin typeface="Arial"/>
                <a:cs typeface="Arial"/>
              </a:rPr>
              <a:t>deducida. </a:t>
            </a:r>
            <a:r>
              <a:rPr sz="2000" i="1" spc="-120" dirty="0">
                <a:latin typeface="Arial"/>
                <a:cs typeface="Arial"/>
              </a:rPr>
              <a:t>En </a:t>
            </a:r>
            <a:r>
              <a:rPr sz="2000" i="1" spc="-60" dirty="0">
                <a:latin typeface="Arial"/>
                <a:cs typeface="Arial"/>
              </a:rPr>
              <a:t>el </a:t>
            </a:r>
            <a:r>
              <a:rPr sz="2000" i="1" spc="-35" dirty="0">
                <a:latin typeface="Arial"/>
                <a:cs typeface="Arial"/>
              </a:rPr>
              <a:t>caso </a:t>
            </a:r>
            <a:r>
              <a:rPr sz="2000" i="1" spc="-55" dirty="0">
                <a:latin typeface="Arial"/>
                <a:cs typeface="Arial"/>
              </a:rPr>
              <a:t>en </a:t>
            </a:r>
            <a:r>
              <a:rPr sz="2000" i="1" spc="-40" dirty="0">
                <a:latin typeface="Arial"/>
                <a:cs typeface="Arial"/>
              </a:rPr>
              <a:t>que </a:t>
            </a:r>
            <a:r>
              <a:rPr sz="2000" i="1" spc="-50" dirty="0">
                <a:latin typeface="Arial"/>
                <a:cs typeface="Arial"/>
              </a:rPr>
              <a:t>los </a:t>
            </a:r>
            <a:r>
              <a:rPr sz="2000" i="1" spc="-55" dirty="0">
                <a:latin typeface="Arial"/>
                <a:cs typeface="Arial"/>
              </a:rPr>
              <a:t>bienes  </a:t>
            </a:r>
            <a:r>
              <a:rPr sz="2000" i="1" spc="-45" dirty="0">
                <a:latin typeface="Arial"/>
                <a:cs typeface="Arial"/>
              </a:rPr>
              <a:t>dejen </a:t>
            </a:r>
            <a:r>
              <a:rPr sz="2000" i="1" spc="-40" dirty="0">
                <a:latin typeface="Arial"/>
                <a:cs typeface="Arial"/>
              </a:rPr>
              <a:t>de </a:t>
            </a:r>
            <a:r>
              <a:rPr sz="2000" i="1" spc="-45" dirty="0">
                <a:latin typeface="Arial"/>
                <a:cs typeface="Arial"/>
              </a:rPr>
              <a:t>ser </a:t>
            </a:r>
            <a:r>
              <a:rPr sz="2000" i="1" spc="-40" dirty="0">
                <a:latin typeface="Arial"/>
                <a:cs typeface="Arial"/>
              </a:rPr>
              <a:t>útiles </a:t>
            </a:r>
            <a:r>
              <a:rPr sz="2000" i="1" spc="-45" dirty="0">
                <a:latin typeface="Arial"/>
                <a:cs typeface="Arial"/>
              </a:rPr>
              <a:t>para </a:t>
            </a:r>
            <a:r>
              <a:rPr sz="2000" i="1" spc="-35" dirty="0">
                <a:latin typeface="Arial"/>
                <a:cs typeface="Arial"/>
              </a:rPr>
              <a:t>obtener </a:t>
            </a:r>
            <a:r>
              <a:rPr sz="2000" i="1" spc="-50" dirty="0">
                <a:latin typeface="Arial"/>
                <a:cs typeface="Arial"/>
              </a:rPr>
              <a:t>los </a:t>
            </a:r>
            <a:r>
              <a:rPr sz="2000" i="1" spc="-40" dirty="0">
                <a:latin typeface="Arial"/>
                <a:cs typeface="Arial"/>
              </a:rPr>
              <a:t>ingresos, </a:t>
            </a:r>
            <a:r>
              <a:rPr sz="2000" i="1" spc="-60" dirty="0">
                <a:latin typeface="Arial"/>
                <a:cs typeface="Arial"/>
              </a:rPr>
              <a:t>el </a:t>
            </a:r>
            <a:r>
              <a:rPr sz="2000" i="1" spc="-25" dirty="0">
                <a:latin typeface="Arial"/>
                <a:cs typeface="Arial"/>
              </a:rPr>
              <a:t>contribuyente </a:t>
            </a:r>
            <a:r>
              <a:rPr sz="2000" i="1" spc="-40" dirty="0">
                <a:latin typeface="Arial"/>
                <a:cs typeface="Arial"/>
              </a:rPr>
              <a:t>deberá  mantener </a:t>
            </a:r>
            <a:r>
              <a:rPr sz="2000" i="1" spc="-55" dirty="0">
                <a:latin typeface="Arial"/>
                <a:cs typeface="Arial"/>
              </a:rPr>
              <a:t>sin </a:t>
            </a:r>
            <a:r>
              <a:rPr sz="2000" i="1" spc="-25" dirty="0">
                <a:latin typeface="Arial"/>
                <a:cs typeface="Arial"/>
              </a:rPr>
              <a:t>deducción </a:t>
            </a:r>
            <a:r>
              <a:rPr sz="2000" i="1" spc="-45" dirty="0">
                <a:latin typeface="Arial"/>
                <a:cs typeface="Arial"/>
              </a:rPr>
              <a:t>un </a:t>
            </a:r>
            <a:r>
              <a:rPr sz="2000" i="1" spc="-50" dirty="0">
                <a:latin typeface="Arial"/>
                <a:cs typeface="Arial"/>
              </a:rPr>
              <a:t>peso </a:t>
            </a:r>
            <a:r>
              <a:rPr sz="2000" i="1" spc="-55" dirty="0">
                <a:latin typeface="Arial"/>
                <a:cs typeface="Arial"/>
              </a:rPr>
              <a:t>en sus </a:t>
            </a:r>
            <a:r>
              <a:rPr sz="2000" i="1" spc="-35" dirty="0">
                <a:latin typeface="Arial"/>
                <a:cs typeface="Arial"/>
              </a:rPr>
              <a:t>registros. </a:t>
            </a:r>
            <a:r>
              <a:rPr sz="2000" i="1" spc="-90" dirty="0">
                <a:latin typeface="Arial"/>
                <a:cs typeface="Arial"/>
              </a:rPr>
              <a:t>Lo </a:t>
            </a:r>
            <a:r>
              <a:rPr sz="2000" i="1" spc="-40" dirty="0">
                <a:latin typeface="Arial"/>
                <a:cs typeface="Arial"/>
              </a:rPr>
              <a:t>dispuesto </a:t>
            </a:r>
            <a:r>
              <a:rPr sz="2000" i="1" spc="-55" dirty="0">
                <a:latin typeface="Arial"/>
                <a:cs typeface="Arial"/>
              </a:rPr>
              <a:t>en </a:t>
            </a:r>
            <a:r>
              <a:rPr sz="2000" i="1" spc="-45" dirty="0">
                <a:latin typeface="Arial"/>
                <a:cs typeface="Arial"/>
              </a:rPr>
              <a:t>este  párrafo </a:t>
            </a:r>
            <a:r>
              <a:rPr sz="2000" i="1" spc="-40" dirty="0">
                <a:latin typeface="Arial"/>
                <a:cs typeface="Arial"/>
              </a:rPr>
              <a:t>no </a:t>
            </a:r>
            <a:r>
              <a:rPr sz="2000" i="1" spc="-65" dirty="0">
                <a:latin typeface="Arial"/>
                <a:cs typeface="Arial"/>
              </a:rPr>
              <a:t>es </a:t>
            </a:r>
            <a:r>
              <a:rPr sz="2000" i="1" spc="-35" dirty="0">
                <a:latin typeface="Arial"/>
                <a:cs typeface="Arial"/>
              </a:rPr>
              <a:t>aplicable </a:t>
            </a:r>
            <a:r>
              <a:rPr sz="2000" i="1" spc="-60" dirty="0">
                <a:latin typeface="Arial"/>
                <a:cs typeface="Arial"/>
              </a:rPr>
              <a:t>a </a:t>
            </a:r>
            <a:r>
              <a:rPr sz="2000" i="1" spc="-50" dirty="0">
                <a:latin typeface="Arial"/>
                <a:cs typeface="Arial"/>
              </a:rPr>
              <a:t>los </a:t>
            </a:r>
            <a:r>
              <a:rPr sz="2000" i="1" spc="-40" dirty="0">
                <a:latin typeface="Arial"/>
                <a:cs typeface="Arial"/>
              </a:rPr>
              <a:t>casos </a:t>
            </a:r>
            <a:r>
              <a:rPr sz="2000" i="1" spc="-55" dirty="0">
                <a:latin typeface="Arial"/>
                <a:cs typeface="Arial"/>
              </a:rPr>
              <a:t>señalados en </a:t>
            </a:r>
            <a:r>
              <a:rPr sz="2000" i="1" spc="-50" dirty="0">
                <a:latin typeface="Arial"/>
                <a:cs typeface="Arial"/>
              </a:rPr>
              <a:t>los </a:t>
            </a:r>
            <a:r>
              <a:rPr sz="2000" i="1" spc="-45" dirty="0">
                <a:latin typeface="Arial"/>
                <a:cs typeface="Arial"/>
              </a:rPr>
              <a:t>párrafos  </a:t>
            </a:r>
            <a:r>
              <a:rPr sz="2000" i="1" spc="-35" dirty="0">
                <a:latin typeface="Arial"/>
                <a:cs typeface="Arial"/>
              </a:rPr>
              <a:t>penúltimo </a:t>
            </a:r>
            <a:r>
              <a:rPr sz="2000" i="1" spc="-65" dirty="0">
                <a:latin typeface="Arial"/>
                <a:cs typeface="Arial"/>
              </a:rPr>
              <a:t>y </a:t>
            </a:r>
            <a:r>
              <a:rPr sz="2000" i="1" spc="-35" dirty="0">
                <a:latin typeface="Arial"/>
                <a:cs typeface="Arial"/>
              </a:rPr>
              <a:t>último </a:t>
            </a:r>
            <a:r>
              <a:rPr sz="2000" i="1" spc="-40" dirty="0">
                <a:latin typeface="Arial"/>
                <a:cs typeface="Arial"/>
              </a:rPr>
              <a:t>de </a:t>
            </a:r>
            <a:r>
              <a:rPr sz="2000" i="1" spc="-45" dirty="0">
                <a:latin typeface="Arial"/>
                <a:cs typeface="Arial"/>
              </a:rPr>
              <a:t>este</a:t>
            </a:r>
            <a:r>
              <a:rPr sz="2000" i="1" spc="-5" dirty="0">
                <a:latin typeface="Arial"/>
                <a:cs typeface="Arial"/>
              </a:rPr>
              <a:t> </a:t>
            </a:r>
            <a:r>
              <a:rPr sz="2000" i="1" spc="-30" dirty="0">
                <a:latin typeface="Arial"/>
                <a:cs typeface="Arial"/>
              </a:rPr>
              <a:t>artículo.”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390" y="1237996"/>
            <a:ext cx="36957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Artículo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31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sexto párrafo</a:t>
            </a:r>
            <a:r>
              <a:rPr kumimoji="0" sz="22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LISR: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94009" y="456691"/>
            <a:ext cx="4888865" cy="39116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40" dirty="0">
                <a:latin typeface="Arial"/>
                <a:cs typeface="Arial"/>
              </a:rPr>
              <a:t>Activos </a:t>
            </a:r>
            <a:r>
              <a:rPr sz="2400" spc="-60" dirty="0">
                <a:latin typeface="Arial"/>
                <a:cs typeface="Arial"/>
              </a:rPr>
              <a:t>fijos </a:t>
            </a:r>
            <a:r>
              <a:rPr sz="2400" spc="-45" dirty="0">
                <a:latin typeface="Arial"/>
                <a:cs typeface="Arial"/>
              </a:rPr>
              <a:t>que </a:t>
            </a:r>
            <a:r>
              <a:rPr sz="2400" spc="-35" dirty="0">
                <a:latin typeface="Arial"/>
                <a:cs typeface="Arial"/>
              </a:rPr>
              <a:t>“dejan </a:t>
            </a:r>
            <a:r>
              <a:rPr sz="2400" spc="-45" dirty="0">
                <a:latin typeface="Arial"/>
                <a:cs typeface="Arial"/>
              </a:rPr>
              <a:t>de </a:t>
            </a:r>
            <a:r>
              <a:rPr sz="2400" spc="-50" dirty="0">
                <a:latin typeface="Arial"/>
                <a:cs typeface="Arial"/>
              </a:rPr>
              <a:t>ser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útiles”: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74921" y="1477771"/>
            <a:ext cx="4531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62990" algn="l"/>
                <a:tab pos="3433445" algn="l"/>
                <a:tab pos="4518025" algn="l"/>
              </a:tabLst>
              <a:defRPr/>
            </a:pPr>
            <a:r>
              <a:rPr kumimoji="0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/>
                <a:ea typeface="+mn-ea"/>
                <a:cs typeface="Times New Roman"/>
              </a:rPr>
              <a:t> 	</a:t>
            </a:r>
            <a:r>
              <a:rPr kumimoji="0" sz="18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Concepto	</a:t>
            </a:r>
            <a:r>
              <a:rPr kumimoji="0" sz="1800" b="0" i="1" u="sng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Valores	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84447" y="1755139"/>
            <a:ext cx="2571115" cy="145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8940" lvl="0" indent="0" algn="l" defTabSz="457200" rtl="0" eaLnBrk="1" fontAlgn="auto" latinLnBrk="0" hangingPunct="1">
              <a:lnSpc>
                <a:spcPct val="13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MOI maquinaria  </a:t>
            </a:r>
            <a:r>
              <a:rPr kumimoji="0" sz="18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Fecha 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8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adquisición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deducible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Fecha </a:t>
            </a:r>
            <a:r>
              <a:rPr kumimoji="0" sz="18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cierre 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</a:t>
            </a:r>
            <a:r>
              <a:rPr kumimoji="0" sz="18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88800" y="1755140"/>
            <a:ext cx="1108075" cy="1472839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0" marR="5080" lvl="0" indent="0" algn="r" defTabSz="457200" rtl="0" eaLnBrk="1" fontAlgn="auto" latinLnBrk="0" hangingPunct="1">
              <a:lnSpc>
                <a:spcPct val="100000"/>
              </a:lnSpc>
              <a:spcBef>
                <a:spcPts val="7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980</a:t>
            </a:r>
            <a:r>
              <a:rPr kumimoji="0" sz="18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8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457200" rtl="0" eaLnBrk="1" fontAlgn="auto" latinLnBrk="0" hangingPunct="1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15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8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800" b="0" i="1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8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715" lvl="0" indent="0" algn="r" defTabSz="457200" rtl="0" eaLnBrk="1" fontAlgn="auto" latinLnBrk="0" hangingPunct="1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8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8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800" b="0" i="1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457200" rtl="0" eaLnBrk="1" fontAlgn="auto" latinLnBrk="0" hangingPunct="1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31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8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</a:t>
            </a:r>
            <a:r>
              <a:rPr kumimoji="0" sz="1800" b="0" i="1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18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07983" y="2553715"/>
            <a:ext cx="10394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43</a:t>
            </a:r>
            <a:r>
              <a:rPr kumimoji="0" sz="1800" b="1" i="1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meses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74921" y="3626611"/>
            <a:ext cx="4521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62990" algn="l"/>
                <a:tab pos="3761740" algn="l"/>
              </a:tabLst>
              <a:defRPr/>
            </a:pPr>
            <a:r>
              <a:rPr kumimoji="0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/>
                <a:ea typeface="+mn-ea"/>
                <a:cs typeface="Times New Roman"/>
              </a:rPr>
              <a:t> 	</a:t>
            </a:r>
            <a:r>
              <a:rPr kumimoji="0" sz="18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Concepto	</a:t>
            </a:r>
            <a:r>
              <a:rPr kumimoji="0" sz="1800" b="0" i="1" u="sng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Valores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275843" y="4003107"/>
          <a:ext cx="6140449" cy="9927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1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6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550">
                <a:tc>
                  <a:txBody>
                    <a:bodyPr/>
                    <a:lstStyle/>
                    <a:p>
                      <a:pPr marL="421005">
                        <a:lnSpc>
                          <a:spcPts val="2125"/>
                        </a:lnSpc>
                      </a:pPr>
                      <a:r>
                        <a:rPr sz="1800" i="1" spc="-15" dirty="0">
                          <a:latin typeface="Arial"/>
                          <a:cs typeface="Arial"/>
                        </a:rPr>
                        <a:t>MOI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2395" algn="r">
                        <a:lnSpc>
                          <a:spcPts val="2125"/>
                        </a:lnSpc>
                      </a:pPr>
                      <a:r>
                        <a:rPr sz="1800" i="1" spc="-5" dirty="0">
                          <a:latin typeface="Arial"/>
                          <a:cs typeface="Arial"/>
                        </a:rPr>
                        <a:t>980</a:t>
                      </a:r>
                      <a:r>
                        <a:rPr sz="1800" i="1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i="1" spc="-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800" i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139"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280"/>
                        </a:spcBef>
                        <a:tabLst>
                          <a:tab pos="421005" algn="l"/>
                        </a:tabLst>
                      </a:pPr>
                      <a:r>
                        <a:rPr sz="1800" b="1" i="1" spc="5" dirty="0">
                          <a:latin typeface="Arial"/>
                          <a:cs typeface="Arial"/>
                        </a:rPr>
                        <a:t>(-)	</a:t>
                      </a:r>
                      <a:r>
                        <a:rPr sz="1800" i="1" spc="-5" dirty="0">
                          <a:latin typeface="Arial"/>
                          <a:cs typeface="Arial"/>
                        </a:rPr>
                        <a:t>Depreciación </a:t>
                      </a:r>
                      <a:r>
                        <a:rPr sz="1800" i="1" spc="-20" dirty="0">
                          <a:latin typeface="Arial"/>
                          <a:cs typeface="Arial"/>
                        </a:rPr>
                        <a:t>acumulada</a:t>
                      </a:r>
                      <a:r>
                        <a:rPr sz="18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i="1" spc="10" dirty="0">
                          <a:latin typeface="Arial"/>
                          <a:cs typeface="Arial"/>
                        </a:rPr>
                        <a:t>(*)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marR="112395" algn="r">
                        <a:lnSpc>
                          <a:spcPct val="100000"/>
                        </a:lnSpc>
                        <a:spcBef>
                          <a:spcPts val="280"/>
                        </a:spcBef>
                        <a:tabLst>
                          <a:tab pos="593090" algn="l"/>
                        </a:tabLst>
                      </a:pP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r>
                        <a:rPr sz="1800" i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316</a:t>
                      </a:r>
                      <a:r>
                        <a:rPr sz="1800" i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,</a:t>
                      </a:r>
                      <a:r>
                        <a:rPr sz="1800" i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05</a:t>
                      </a:r>
                      <a:r>
                        <a:rPr sz="1800" i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i="1" dirty="0">
                          <a:latin typeface="Arial"/>
                          <a:cs typeface="Arial"/>
                        </a:rPr>
                        <a:t>31-dic-20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55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074">
                <a:tc>
                  <a:txBody>
                    <a:bodyPr/>
                    <a:lstStyle/>
                    <a:p>
                      <a:pPr marL="31750">
                        <a:lnSpc>
                          <a:spcPts val="2110"/>
                        </a:lnSpc>
                        <a:spcBef>
                          <a:spcPts val="295"/>
                        </a:spcBef>
                      </a:pPr>
                      <a:r>
                        <a:rPr sz="1800" b="1" i="1" spc="-5" dirty="0">
                          <a:latin typeface="Arial"/>
                          <a:cs typeface="Arial"/>
                        </a:rPr>
                        <a:t>(=) </a:t>
                      </a:r>
                      <a:r>
                        <a:rPr sz="1800" i="1" spc="-35" dirty="0">
                          <a:latin typeface="Arial"/>
                          <a:cs typeface="Arial"/>
                        </a:rPr>
                        <a:t>Valor </a:t>
                      </a:r>
                      <a:r>
                        <a:rPr sz="1800" i="1" spc="-10" dirty="0">
                          <a:latin typeface="Arial"/>
                          <a:cs typeface="Arial"/>
                        </a:rPr>
                        <a:t>en </a:t>
                      </a:r>
                      <a:r>
                        <a:rPr sz="1800" i="1" dirty="0">
                          <a:latin typeface="Arial"/>
                          <a:cs typeface="Arial"/>
                        </a:rPr>
                        <a:t>libros</a:t>
                      </a:r>
                      <a:r>
                        <a:rPr sz="1800" i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i="1" spc="10" dirty="0">
                          <a:latin typeface="Arial"/>
                          <a:cs typeface="Arial"/>
                        </a:rPr>
                        <a:t>(*)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2110"/>
                        </a:lnSpc>
                        <a:spcBef>
                          <a:spcPts val="295"/>
                        </a:spcBef>
                      </a:pPr>
                      <a:r>
                        <a:rPr sz="1800" b="1" i="1" dirty="0">
                          <a:latin typeface="Arial"/>
                          <a:cs typeface="Arial"/>
                        </a:rPr>
                        <a:t>663,950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2684446" y="5336540"/>
            <a:ext cx="2813050" cy="73914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7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Valor 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18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puede</a:t>
            </a:r>
            <a:r>
              <a:rPr kumimoji="0" sz="180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deducir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61315" marR="0" lvl="0" indent="0" algn="l" defTabSz="457200" rtl="0" eaLnBrk="1" fontAlgn="auto" latinLnBrk="0" hangingPunct="1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800" b="1" i="1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DEBE </a:t>
            </a:r>
            <a:r>
              <a:rPr kumimoji="0" sz="1800" b="1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800" b="1" i="1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actualizar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26225" y="5418835"/>
            <a:ext cx="8699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663,</a:t>
            </a:r>
            <a:r>
              <a:rPr kumimoji="0" sz="1800" b="1" i="1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950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2675" y="22180"/>
            <a:ext cx="6787300" cy="112082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0" dirty="0"/>
              <a:t>Planear el </a:t>
            </a:r>
            <a:r>
              <a:rPr spc="-20" dirty="0"/>
              <a:t>coeficiente </a:t>
            </a:r>
            <a:r>
              <a:rPr spc="-15" dirty="0"/>
              <a:t>de </a:t>
            </a:r>
            <a:r>
              <a:rPr spc="-20" dirty="0"/>
              <a:t>utilidad: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390" y="1149766"/>
            <a:ext cx="7728584" cy="4271645"/>
          </a:xfrm>
          <a:prstGeom prst="rect">
            <a:avLst/>
          </a:prstGeom>
        </p:spPr>
        <p:txBody>
          <a:bodyPr vert="horz" wrap="square" lIns="0" tIns="107315" rIns="0" bIns="0" rtlCol="0">
            <a:spAutoFit/>
          </a:bodyPr>
          <a:lstStyle/>
          <a:p>
            <a:pPr marL="3556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845"/>
              </a:spcBef>
              <a:spcAft>
                <a:spcPts val="0"/>
              </a:spcAft>
              <a:buClrTx/>
              <a:buSzPct val="102325"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3225" b="0" i="1" u="none" strike="noStrike" kern="1200" cap="none" spc="-15" normalizeH="0" baseline="12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Artículo </a:t>
            </a:r>
            <a:r>
              <a:rPr kumimoji="0" sz="3225" b="0" i="1" u="none" strike="noStrike" kern="1200" cap="none" spc="37" normalizeH="0" baseline="12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14</a:t>
            </a:r>
            <a:r>
              <a:rPr kumimoji="0" sz="3225" b="0" i="1" u="none" strike="noStrike" kern="1200" cap="none" spc="-60" normalizeH="0" baseline="12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25" b="0" i="1" u="none" strike="noStrike" kern="1200" cap="none" spc="-104" normalizeH="0" baseline="12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LISR:</a:t>
            </a:r>
            <a:endParaRPr kumimoji="0" sz="3225" b="0" i="0" u="none" strike="noStrike" kern="1200" cap="none" spc="0" normalizeH="0" baseline="1291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0" marR="5080" lvl="0" indent="-342900" algn="just" defTabSz="457200" rtl="0" eaLnBrk="1" fontAlgn="auto" latinLnBrk="0" hangingPunct="1">
              <a:lnSpc>
                <a:spcPts val="2300"/>
              </a:lnSpc>
              <a:spcBef>
                <a:spcPts val="111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calcula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último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doces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meses,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excepto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segundo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ejercicio,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donde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haya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obtenido</a:t>
            </a:r>
            <a:r>
              <a:rPr kumimoji="0" sz="22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utilidad.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0" marR="5080" lvl="0" indent="-342900" algn="just" defTabSz="457200" rtl="0" eaLnBrk="1" fontAlgn="auto" latinLnBrk="0" hangingPunct="1">
              <a:lnSpc>
                <a:spcPct val="90300"/>
              </a:lnSpc>
              <a:spcBef>
                <a:spcPts val="101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aplica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pero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proviene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2200" b="0" i="0" u="none" strike="noStrike" kern="1200" cap="none" spc="5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otro,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condiciones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pueden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ser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mismas,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máxime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tema del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COVID-19,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donde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indudablemente,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2020,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mayoría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(si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todos)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contribuyentes,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reportarán 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pérdidas</a:t>
            </a:r>
            <a:r>
              <a:rPr kumimoji="0" sz="2200" b="0" i="0" u="none" strike="noStrike" kern="1200" cap="none" spc="5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fiscales,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tiene que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aplicar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pagos 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provisionales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coeficiente </a:t>
            </a: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refleja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realidad del 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2020.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 typeface="Wingdings"/>
              <a:buChar char=""/>
              <a:tabLst/>
              <a:defRPr/>
            </a:pPr>
            <a:endParaRPr kumimoji="0" sz="3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Veamos: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401" y="76200"/>
            <a:ext cx="7391399" cy="112082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0" dirty="0"/>
              <a:t>Planear el </a:t>
            </a:r>
            <a:r>
              <a:rPr spc="-20" dirty="0"/>
              <a:t>coeficiente </a:t>
            </a:r>
            <a:r>
              <a:rPr spc="-15" dirty="0"/>
              <a:t>de </a:t>
            </a:r>
            <a:r>
              <a:rPr spc="-20" dirty="0"/>
              <a:t>utilidad: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20116" y="1280160"/>
            <a:ext cx="4505325" cy="0"/>
          </a:xfrm>
          <a:custGeom>
            <a:avLst/>
            <a:gdLst/>
            <a:ahLst/>
            <a:cxnLst/>
            <a:rect l="l" t="t" r="r" b="b"/>
            <a:pathLst>
              <a:path w="4505325">
                <a:moveTo>
                  <a:pt x="0" y="0"/>
                </a:moveTo>
                <a:lnTo>
                  <a:pt x="4504849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7416" y="1427988"/>
            <a:ext cx="4491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5695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Utilidad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87070" algn="l"/>
                <a:tab pos="2313305" algn="l"/>
                <a:tab pos="3552190" algn="l"/>
              </a:tabLst>
              <a:defRPr/>
            </a:pPr>
            <a:r>
              <a:rPr kumimoji="0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/>
                <a:ea typeface="+mn-ea"/>
                <a:cs typeface="Times New Roman"/>
              </a:rPr>
              <a:t> 	</a:t>
            </a:r>
            <a:r>
              <a:rPr kumimoji="0" sz="2000" b="1" i="1" u="sng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Origen	</a:t>
            </a:r>
            <a:r>
              <a:rPr kumimoji="0" sz="2000" b="1" i="1" u="sng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(pérdida)	</a:t>
            </a:r>
            <a:r>
              <a:rPr kumimoji="0" sz="2000" b="1" i="1" u="sng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C. </a:t>
            </a:r>
            <a:r>
              <a:rPr kumimoji="0" sz="2000" b="1" i="1" u="sng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de</a:t>
            </a:r>
            <a:r>
              <a:rPr kumimoji="0" sz="2000" b="1" i="1" u="sng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 </a:t>
            </a:r>
            <a:r>
              <a:rPr kumimoji="0" sz="2000" b="1" i="1" u="sng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U.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97890" y="2518173"/>
          <a:ext cx="4548504" cy="26114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7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7650">
                <a:tc>
                  <a:txBody>
                    <a:bodyPr/>
                    <a:lstStyle/>
                    <a:p>
                      <a:pPr marL="31750">
                        <a:lnSpc>
                          <a:spcPts val="2365"/>
                        </a:lnSpc>
                      </a:pPr>
                      <a:r>
                        <a:rPr sz="2000" i="1" spc="-10" dirty="0">
                          <a:latin typeface="Arial"/>
                          <a:cs typeface="Arial"/>
                        </a:rPr>
                        <a:t>Ejercicio</a:t>
                      </a:r>
                      <a:r>
                        <a:rPr sz="20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i="1" dirty="0">
                          <a:latin typeface="Arial"/>
                          <a:cs typeface="Arial"/>
                        </a:rPr>
                        <a:t>2017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2770">
                        <a:lnSpc>
                          <a:spcPts val="2390"/>
                        </a:lnSpc>
                      </a:pPr>
                      <a:r>
                        <a:rPr sz="2000" i="1" spc="-10" dirty="0">
                          <a:latin typeface="Arial"/>
                          <a:cs typeface="Arial"/>
                        </a:rPr>
                        <a:t>756,000</a:t>
                      </a:r>
                      <a:r>
                        <a:rPr sz="2000" i="1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i="1" spc="10" dirty="0">
                          <a:latin typeface="Arial"/>
                          <a:cs typeface="Arial"/>
                        </a:rPr>
                        <a:t>6.3224%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09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i="1" spc="-10" dirty="0">
                          <a:latin typeface="Arial"/>
                          <a:cs typeface="Arial"/>
                        </a:rPr>
                        <a:t>Ejercicio</a:t>
                      </a:r>
                      <a:r>
                        <a:rPr sz="20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i="1" dirty="0">
                          <a:latin typeface="Arial"/>
                          <a:cs typeface="Arial"/>
                        </a:rPr>
                        <a:t>2018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25425" marB="0"/>
                </a:tc>
                <a:tc>
                  <a:txBody>
                    <a:bodyPr/>
                    <a:lstStyle/>
                    <a:p>
                      <a:pPr marL="404495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i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(230,000)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254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809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i="1" spc="-10" dirty="0">
                          <a:latin typeface="Arial"/>
                          <a:cs typeface="Arial"/>
                        </a:rPr>
                        <a:t>Ejercicio</a:t>
                      </a:r>
                      <a:r>
                        <a:rPr sz="20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i="1" dirty="0">
                          <a:latin typeface="Arial"/>
                          <a:cs typeface="Arial"/>
                        </a:rPr>
                        <a:t>2019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25425" marB="0"/>
                </a:tc>
                <a:tc>
                  <a:txBody>
                    <a:bodyPr/>
                    <a:lstStyle/>
                    <a:p>
                      <a:pPr marL="404495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i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(563,000)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254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650">
                <a:tc>
                  <a:txBody>
                    <a:bodyPr/>
                    <a:lstStyle/>
                    <a:p>
                      <a:pPr marL="31750">
                        <a:lnSpc>
                          <a:spcPts val="2355"/>
                        </a:lnSpc>
                        <a:spcBef>
                          <a:spcPts val="1775"/>
                        </a:spcBef>
                      </a:pPr>
                      <a:r>
                        <a:rPr sz="2000" i="1" spc="-10" dirty="0">
                          <a:latin typeface="Arial"/>
                          <a:cs typeface="Arial"/>
                        </a:rPr>
                        <a:t>Ejercicio</a:t>
                      </a:r>
                      <a:r>
                        <a:rPr sz="20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i="1" dirty="0">
                          <a:latin typeface="Arial"/>
                          <a:cs typeface="Arial"/>
                        </a:rPr>
                        <a:t>2020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25425" marB="0"/>
                </a:tc>
                <a:tc>
                  <a:txBody>
                    <a:bodyPr/>
                    <a:lstStyle/>
                    <a:p>
                      <a:pPr marL="404495">
                        <a:lnSpc>
                          <a:spcPts val="2355"/>
                        </a:lnSpc>
                        <a:spcBef>
                          <a:spcPts val="1775"/>
                        </a:spcBef>
                      </a:pPr>
                      <a:r>
                        <a:rPr sz="2000" i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(852,000)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254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2290735" y="5801867"/>
            <a:ext cx="18427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38760" algn="l"/>
              </a:tabLst>
              <a:defRPr/>
            </a:pPr>
            <a:r>
              <a:rPr kumimoji="0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*	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</a:t>
            </a:r>
            <a:r>
              <a:rPr kumimoji="0" sz="2000" b="0" i="1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2021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20996" y="5559045"/>
            <a:ext cx="4894580" cy="573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8075" marR="0" lvl="0" indent="0" algn="l" defTabSz="457200" rtl="0" eaLnBrk="1" fontAlgn="auto" latinLnBrk="0" hangingPunct="1">
              <a:lnSpc>
                <a:spcPts val="203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</a:t>
            </a:r>
            <a:r>
              <a:rPr kumimoji="0" sz="18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habrá </a:t>
            </a:r>
            <a:r>
              <a:rPr kumimoji="0" sz="1800" b="1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pagos </a:t>
            </a:r>
            <a:r>
              <a:rPr kumimoji="0" sz="1800" b="1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provisionales 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</a:t>
            </a:r>
            <a:r>
              <a:rPr kumimoji="0" sz="1800" b="1" i="1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ts val="22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08075" algn="l"/>
              </a:tabLst>
              <a:defRPr/>
            </a:pP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20386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Incierto	</a:t>
            </a:r>
            <a:r>
              <a:rPr kumimoji="0" sz="18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arrastre </a:t>
            </a:r>
            <a:r>
              <a:rPr kumimoji="0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 </a:t>
            </a:r>
            <a:r>
              <a:rPr kumimoji="0" sz="18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coeficiente </a:t>
            </a:r>
            <a:r>
              <a:rPr kumimoji="0" sz="1800" b="1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800" b="1" i="1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utilidad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0801" y="458950"/>
            <a:ext cx="7728583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0" dirty="0"/>
              <a:t>Planear el </a:t>
            </a:r>
            <a:r>
              <a:rPr spc="-20" dirty="0"/>
              <a:t>coeficiente </a:t>
            </a:r>
            <a:r>
              <a:rPr spc="-15" dirty="0"/>
              <a:t>de </a:t>
            </a:r>
            <a:r>
              <a:rPr spc="-20" dirty="0"/>
              <a:t>utilidad: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390" y="1237997"/>
            <a:ext cx="7728584" cy="9582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lvl="0" indent="0" algn="just" defTabSz="457200" rtl="0" eaLnBrk="1" fontAlgn="auto" latinLnBrk="0" hangingPunct="1">
              <a:lnSpc>
                <a:spcPct val="891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lectura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adecuada de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disposiciones fiscales,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permite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poder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llevar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cabo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procedimientos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siempre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dentro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marco 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ley,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poder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pagar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impuestos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</a:t>
            </a:r>
            <a:r>
              <a:rPr kumimoji="0" sz="22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justicia: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31390" y="2699991"/>
            <a:ext cx="1758950" cy="354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1356995" algn="l"/>
              </a:tabLst>
              <a:defRPr/>
            </a:pPr>
            <a:r>
              <a:rPr kumimoji="0" sz="215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</a:t>
            </a:r>
            <a:r>
              <a:rPr kumimoji="0" sz="215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5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15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15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í</a:t>
            </a:r>
            <a:r>
              <a:rPr kumimoji="0" sz="215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1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25.</a:t>
            </a:r>
            <a:endParaRPr kumimoji="0" sz="2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9426" y="2699991"/>
            <a:ext cx="5669915" cy="354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765175" algn="l"/>
                <a:tab pos="2849245" algn="l"/>
                <a:tab pos="4023360" algn="l"/>
                <a:tab pos="5323840" algn="l"/>
              </a:tabLst>
              <a:defRPr/>
            </a:pP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1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15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15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1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15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1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215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15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1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1" u="sng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Arial"/>
                <a:ea typeface="+mn-ea"/>
                <a:cs typeface="Arial"/>
              </a:rPr>
              <a:t>p</a:t>
            </a:r>
            <a:r>
              <a:rPr kumimoji="0" sz="2150" b="0" i="1" u="sng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Arial"/>
                <a:ea typeface="+mn-ea"/>
                <a:cs typeface="Arial"/>
              </a:rPr>
              <a:t>o</a:t>
            </a:r>
            <a:r>
              <a:rPr kumimoji="0" sz="2150" b="0" i="1" u="sng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Arial"/>
                <a:ea typeface="+mn-ea"/>
                <a:cs typeface="Arial"/>
              </a:rPr>
              <a:t>dr</a:t>
            </a:r>
            <a:r>
              <a:rPr kumimoji="0" sz="2150" b="0" i="1" u="sng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Arial"/>
                <a:ea typeface="+mn-ea"/>
                <a:cs typeface="Arial"/>
              </a:rPr>
              <a:t>á</a:t>
            </a:r>
            <a:r>
              <a:rPr kumimoji="0" sz="2150" b="0" i="1" u="sng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Arial"/>
                <a:ea typeface="+mn-ea"/>
                <a:cs typeface="Arial"/>
              </a:rPr>
              <a:t>n</a:t>
            </a:r>
            <a:r>
              <a:rPr kumimoji="0" sz="2150" b="0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15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15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15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endParaRPr kumimoji="0" sz="2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31390" y="2915921"/>
            <a:ext cx="2900680" cy="8610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8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deducciones</a:t>
            </a:r>
            <a:r>
              <a:rPr kumimoji="0" sz="21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siguientes:</a:t>
            </a:r>
            <a:endParaRPr kumimoji="0" sz="2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5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…”</a:t>
            </a:r>
            <a:endParaRPr kumimoji="0" sz="2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31390" y="4287999"/>
            <a:ext cx="1650364" cy="354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1248410" algn="l"/>
              </a:tabLst>
              <a:defRPr/>
            </a:pPr>
            <a:r>
              <a:rPr kumimoji="0" sz="215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</a:t>
            </a:r>
            <a:r>
              <a:rPr kumimoji="0" sz="215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5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15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15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í</a:t>
            </a:r>
            <a:r>
              <a:rPr kumimoji="0" sz="215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1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27.</a:t>
            </a:r>
            <a:endParaRPr kumimoji="0" sz="2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72635" y="4287999"/>
            <a:ext cx="5886450" cy="354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655320" algn="l"/>
                <a:tab pos="2400935" algn="l"/>
                <a:tab pos="3992879" algn="l"/>
                <a:tab pos="4506595" algn="l"/>
                <a:tab pos="5228590" algn="l"/>
              </a:tabLst>
              <a:defRPr/>
            </a:pPr>
            <a:r>
              <a:rPr kumimoji="0" sz="21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15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1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ed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15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cc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1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1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1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1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215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15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z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215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</a:t>
            </a:r>
            <a:r>
              <a:rPr kumimoji="0" sz="21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15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15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í</a:t>
            </a:r>
            <a:r>
              <a:rPr kumimoji="0" sz="21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</a:t>
            </a:r>
            <a:r>
              <a:rPr kumimoji="0" sz="215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</a:t>
            </a:r>
            <a:r>
              <a:rPr kumimoji="0" sz="21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endParaRPr kumimoji="0" sz="2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31391" y="4503929"/>
            <a:ext cx="4751705" cy="8610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8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50" b="0" i="1" u="sng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0000"/>
                  </a:solidFill>
                </a:uFill>
                <a:latin typeface="Arial"/>
                <a:ea typeface="+mn-ea"/>
                <a:cs typeface="Arial"/>
              </a:rPr>
              <a:t>deberán</a:t>
            </a:r>
            <a:r>
              <a:rPr kumimoji="0" sz="215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reunir </a:t>
            </a:r>
            <a:r>
              <a:rPr kumimoji="0" sz="21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21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siguientes</a:t>
            </a:r>
            <a:r>
              <a:rPr kumimoji="0" sz="21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requisitos:</a:t>
            </a:r>
            <a:endParaRPr kumimoji="0" sz="2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50" b="0" i="1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…”</a:t>
            </a:r>
            <a:endParaRPr kumimoji="0" sz="2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1" y="458950"/>
            <a:ext cx="7648092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0" dirty="0"/>
              <a:t>Planear el </a:t>
            </a:r>
            <a:r>
              <a:rPr spc="-20" dirty="0"/>
              <a:t>coeficiente </a:t>
            </a:r>
            <a:r>
              <a:rPr spc="-15" dirty="0"/>
              <a:t>de </a:t>
            </a:r>
            <a:r>
              <a:rPr spc="-20" dirty="0"/>
              <a:t>utilidad: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391" y="1237996"/>
            <a:ext cx="7729855" cy="4296946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715" lvl="0" indent="0" algn="just" defTabSz="457200" rtl="0" eaLnBrk="1" fontAlgn="auto" latinLnBrk="0" hangingPunct="1">
              <a:lnSpc>
                <a:spcPct val="895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una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lectura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adecuado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CORRECTA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numerales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su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primer párrafo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cada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uno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respectivamente,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podemos 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apreciar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ordinal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claro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precisar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contribuyentes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podrán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efectuar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deducciones </a:t>
            </a: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(Es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elección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 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contribuyente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hacerlo,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ya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2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ISR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causa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generación  de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ingresos </a:t>
            </a:r>
            <a:r>
              <a:rPr kumimoji="0" sz="22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[Art.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LISR] </a:t>
            </a:r>
            <a:r>
              <a:rPr kumimoji="0" sz="22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</a:t>
            </a:r>
            <a:r>
              <a:rPr kumimoji="0" sz="22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GENERACIÓN </a:t>
            </a:r>
            <a:r>
              <a:rPr kumimoji="0" sz="22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UTILIDADES.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just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acuerdo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 anterior,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el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contribuyente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eligió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deducir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partidas </a:t>
            </a:r>
            <a:r>
              <a:rPr kumimoji="0" sz="22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PERMITIDAS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numeral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25,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propia </a:t>
            </a:r>
            <a:r>
              <a:rPr kumimoji="0" sz="22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LISR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su 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artículo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27,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establece de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manera </a:t>
            </a:r>
            <a:r>
              <a:rPr kumimoji="0" sz="22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MUY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clara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lugar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dudas, 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que,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el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contribuyente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pretende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realizar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deducciones, </a:t>
            </a:r>
            <a:r>
              <a:rPr kumimoji="0" sz="22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 </a:t>
            </a:r>
            <a:r>
              <a:rPr kumimoji="0" sz="22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DEBEN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cumplir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requisitos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cada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caso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22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particular.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601" y="458950"/>
            <a:ext cx="7772399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0" dirty="0"/>
              <a:t>Planear el </a:t>
            </a:r>
            <a:r>
              <a:rPr spc="-20" dirty="0"/>
              <a:t>coeficiente </a:t>
            </a:r>
            <a:r>
              <a:rPr spc="-15" dirty="0"/>
              <a:t>de </a:t>
            </a:r>
            <a:r>
              <a:rPr spc="-20" dirty="0"/>
              <a:t>utilidad:</a:t>
            </a:r>
          </a:p>
        </p:txBody>
      </p:sp>
      <p:sp>
        <p:nvSpPr>
          <p:cNvPr id="31" name="object 31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625586" y="1248854"/>
            <a:ext cx="7323455" cy="1057910"/>
            <a:chOff x="1101585" y="1248854"/>
            <a:chExt cx="7323455" cy="1057910"/>
          </a:xfrm>
        </p:grpSpPr>
        <p:sp>
          <p:nvSpPr>
            <p:cNvPr id="4" name="object 4"/>
            <p:cNvSpPr/>
            <p:nvPr/>
          </p:nvSpPr>
          <p:spPr>
            <a:xfrm>
              <a:off x="1101585" y="1252029"/>
              <a:ext cx="7323455" cy="1051560"/>
            </a:xfrm>
            <a:custGeom>
              <a:avLst/>
              <a:gdLst/>
              <a:ahLst/>
              <a:cxnLst/>
              <a:rect l="l" t="t" r="r" b="b"/>
              <a:pathLst>
                <a:path w="7323455" h="1051560">
                  <a:moveTo>
                    <a:pt x="7323379" y="0"/>
                  </a:moveTo>
                  <a:lnTo>
                    <a:pt x="5882894" y="0"/>
                  </a:lnTo>
                  <a:lnTo>
                    <a:pt x="4776406" y="0"/>
                  </a:lnTo>
                  <a:lnTo>
                    <a:pt x="3669919" y="0"/>
                  </a:lnTo>
                  <a:lnTo>
                    <a:pt x="0" y="12"/>
                  </a:lnTo>
                  <a:lnTo>
                    <a:pt x="0" y="1051217"/>
                  </a:lnTo>
                  <a:lnTo>
                    <a:pt x="3669919" y="1051217"/>
                  </a:lnTo>
                  <a:lnTo>
                    <a:pt x="4776406" y="1051217"/>
                  </a:lnTo>
                  <a:lnTo>
                    <a:pt x="5882894" y="1051217"/>
                  </a:lnTo>
                  <a:lnTo>
                    <a:pt x="7323379" y="1051217"/>
                  </a:lnTo>
                  <a:lnTo>
                    <a:pt x="7323379" y="525614"/>
                  </a:lnTo>
                  <a:lnTo>
                    <a:pt x="5882894" y="525614"/>
                  </a:lnTo>
                  <a:lnTo>
                    <a:pt x="4776406" y="525614"/>
                  </a:lnTo>
                  <a:lnTo>
                    <a:pt x="3669919" y="525614"/>
                  </a:lnTo>
                  <a:lnTo>
                    <a:pt x="4776406" y="525602"/>
                  </a:lnTo>
                  <a:lnTo>
                    <a:pt x="5882894" y="525602"/>
                  </a:lnTo>
                  <a:lnTo>
                    <a:pt x="7323379" y="525602"/>
                  </a:lnTo>
                  <a:lnTo>
                    <a:pt x="7323379" y="0"/>
                  </a:lnTo>
                  <a:close/>
                </a:path>
              </a:pathLst>
            </a:custGeom>
            <a:solidFill>
              <a:srgbClr val="C6E0B4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101585" y="1252029"/>
              <a:ext cx="7323455" cy="1051560"/>
            </a:xfrm>
            <a:custGeom>
              <a:avLst/>
              <a:gdLst/>
              <a:ahLst/>
              <a:cxnLst/>
              <a:rect l="l" t="t" r="r" b="b"/>
              <a:pathLst>
                <a:path w="7323455" h="1051560">
                  <a:moveTo>
                    <a:pt x="0" y="1051220"/>
                  </a:moveTo>
                  <a:lnTo>
                    <a:pt x="7323391" y="1051220"/>
                  </a:lnTo>
                </a:path>
                <a:path w="7323455" h="1051560">
                  <a:moveTo>
                    <a:pt x="0" y="0"/>
                  </a:moveTo>
                  <a:lnTo>
                    <a:pt x="7323391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295504" y="2746677"/>
            <a:ext cx="3653790" cy="447040"/>
            <a:chOff x="4771504" y="2746677"/>
            <a:chExt cx="3653790" cy="447040"/>
          </a:xfrm>
        </p:grpSpPr>
        <p:sp>
          <p:nvSpPr>
            <p:cNvPr id="7" name="object 7"/>
            <p:cNvSpPr/>
            <p:nvPr/>
          </p:nvSpPr>
          <p:spPr>
            <a:xfrm>
              <a:off x="4771504" y="2746679"/>
              <a:ext cx="2212975" cy="443865"/>
            </a:xfrm>
            <a:custGeom>
              <a:avLst/>
              <a:gdLst/>
              <a:ahLst/>
              <a:cxnLst/>
              <a:rect l="l" t="t" r="r" b="b"/>
              <a:pathLst>
                <a:path w="2212975" h="443864">
                  <a:moveTo>
                    <a:pt x="2212975" y="0"/>
                  </a:moveTo>
                  <a:lnTo>
                    <a:pt x="1106487" y="0"/>
                  </a:lnTo>
                  <a:lnTo>
                    <a:pt x="0" y="0"/>
                  </a:lnTo>
                  <a:lnTo>
                    <a:pt x="0" y="443433"/>
                  </a:lnTo>
                  <a:lnTo>
                    <a:pt x="1106487" y="443433"/>
                  </a:lnTo>
                  <a:lnTo>
                    <a:pt x="2212975" y="443433"/>
                  </a:lnTo>
                  <a:lnTo>
                    <a:pt x="2212975" y="0"/>
                  </a:lnTo>
                  <a:close/>
                </a:path>
              </a:pathLst>
            </a:custGeom>
            <a:solidFill>
              <a:srgbClr val="BDD7EE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984479" y="2746677"/>
              <a:ext cx="1440815" cy="443865"/>
            </a:xfrm>
            <a:custGeom>
              <a:avLst/>
              <a:gdLst/>
              <a:ahLst/>
              <a:cxnLst/>
              <a:rect l="l" t="t" r="r" b="b"/>
              <a:pathLst>
                <a:path w="1440815" h="443864">
                  <a:moveTo>
                    <a:pt x="1440497" y="0"/>
                  </a:moveTo>
                  <a:lnTo>
                    <a:pt x="0" y="0"/>
                  </a:lnTo>
                  <a:lnTo>
                    <a:pt x="0" y="443435"/>
                  </a:lnTo>
                  <a:lnTo>
                    <a:pt x="1440497" y="443435"/>
                  </a:lnTo>
                  <a:lnTo>
                    <a:pt x="1440497" y="0"/>
                  </a:lnTo>
                  <a:close/>
                </a:path>
              </a:pathLst>
            </a:custGeom>
            <a:solidFill>
              <a:srgbClr val="C6E0B4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771504" y="3190120"/>
              <a:ext cx="2212975" cy="0"/>
            </a:xfrm>
            <a:custGeom>
              <a:avLst/>
              <a:gdLst/>
              <a:ahLst/>
              <a:cxnLst/>
              <a:rect l="l" t="t" r="r" b="b"/>
              <a:pathLst>
                <a:path w="2212975">
                  <a:moveTo>
                    <a:pt x="0" y="0"/>
                  </a:moveTo>
                  <a:lnTo>
                    <a:pt x="2212981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10" name="object 10"/>
          <p:cNvSpPr/>
          <p:nvPr/>
        </p:nvSpPr>
        <p:spPr>
          <a:xfrm>
            <a:off x="6295505" y="4159161"/>
            <a:ext cx="2212975" cy="0"/>
          </a:xfrm>
          <a:custGeom>
            <a:avLst/>
            <a:gdLst/>
            <a:ahLst/>
            <a:cxnLst/>
            <a:rect l="l" t="t" r="r" b="b"/>
            <a:pathLst>
              <a:path w="2212975">
                <a:moveTo>
                  <a:pt x="0" y="0"/>
                </a:moveTo>
                <a:lnTo>
                  <a:pt x="221298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95505" y="5128211"/>
            <a:ext cx="2212975" cy="0"/>
          </a:xfrm>
          <a:custGeom>
            <a:avLst/>
            <a:gdLst/>
            <a:ahLst/>
            <a:cxnLst/>
            <a:rect l="l" t="t" r="r" b="b"/>
            <a:pathLst>
              <a:path w="2212975">
                <a:moveTo>
                  <a:pt x="0" y="0"/>
                </a:moveTo>
                <a:lnTo>
                  <a:pt x="221298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1318" y="1650492"/>
            <a:ext cx="8388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</a:t>
            </a:r>
            <a:r>
              <a:rPr kumimoji="0" sz="1400" b="1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400" b="1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400" b="1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1400" b="1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83840" y="1537715"/>
            <a:ext cx="88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Diferencia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52511" y="2065020"/>
            <a:ext cx="13531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1400" b="1" i="1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deducciones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14555" y="1537716"/>
            <a:ext cx="2196465" cy="12336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2700" lvl="0" indent="0" algn="ctr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1°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escenario </a:t>
            </a:r>
            <a:r>
              <a:rPr kumimoji="0" sz="1400" b="1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2°</a:t>
            </a:r>
            <a:r>
              <a:rPr kumimoji="0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escenario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13335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06170" algn="l"/>
              </a:tabLst>
              <a:defRPr/>
            </a:pPr>
            <a:r>
              <a:rPr kumimoji="0" sz="1400" b="1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2020	2020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302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15,320,000</a:t>
            </a:r>
            <a:r>
              <a:rPr kumimoji="0" sz="1600" b="0" i="1" u="none" strike="noStrike" kern="1200" cap="none" spc="3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15,320,000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17028" y="2478531"/>
            <a:ext cx="257873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" marR="0" lvl="0" indent="0" algn="ctr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Ingresos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acumulables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(-) </a:t>
            </a:r>
            <a:r>
              <a:rPr kumimoji="0" sz="16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Deducciones</a:t>
            </a:r>
            <a:r>
              <a:rPr kumimoji="0" sz="1600" b="0" i="1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autorizadas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74879" y="2920491"/>
            <a:ext cx="21361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16,172,000</a:t>
            </a:r>
            <a:r>
              <a:rPr kumimoji="0" sz="1600" b="0" i="1" u="none" strike="noStrike" kern="1200" cap="none" spc="3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15,147,589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64080" y="2920491"/>
            <a:ext cx="108648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1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(1,024,411)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93024" y="3447795"/>
            <a:ext cx="367411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(=) 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Utilidad 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(pérdida) </a:t>
            </a:r>
            <a:r>
              <a:rPr kumimoji="0" sz="16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fiscal </a:t>
            </a:r>
            <a:r>
              <a:rPr kumimoji="0" sz="16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antes </a:t>
            </a: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600" b="0" i="1" u="none" strike="noStrike" kern="1200" cap="none" spc="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1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PTU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6195" marR="0" lvl="0" indent="0" algn="l" defTabSz="457200" rtl="0" eaLnBrk="1" fontAlgn="auto" latinLnBrk="0" hangingPunct="1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(-) </a:t>
            </a:r>
            <a:r>
              <a:rPr kumimoji="0" sz="1600" b="0" i="1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PTU</a:t>
            </a:r>
            <a:r>
              <a:rPr kumimoji="0" sz="1600" b="0" i="1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pagada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14580" y="3447795"/>
            <a:ext cx="88963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715" lvl="0" indent="0" algn="r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852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6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</a:t>
            </a: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457200" rtl="0" eaLnBrk="1" fontAlgn="auto" latinLnBrk="0" hangingPunct="1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57591" y="3447795"/>
            <a:ext cx="75311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lvl="0" indent="0" algn="r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172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6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457200" rtl="0" eaLnBrk="1" fontAlgn="auto" latinLnBrk="0" hangingPunct="1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293024" y="4414012"/>
            <a:ext cx="3950970" cy="1156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(=) 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Utilidad 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(pérdida) </a:t>
            </a:r>
            <a:r>
              <a:rPr kumimoji="0" sz="16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fiscal 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después </a:t>
            </a: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600" b="0" i="1" u="none" strike="noStrike" kern="1200" cap="none" spc="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PTU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6195" marR="0" lvl="0" indent="0" algn="l" defTabSz="4572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(-) 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Pérdidas fiscales </a:t>
            </a:r>
            <a:r>
              <a:rPr kumimoji="0" sz="1600" b="0" i="1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</a:t>
            </a:r>
            <a:r>
              <a:rPr kumimoji="0" sz="1600" b="0" i="1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amortizar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(=) </a:t>
            </a:r>
            <a:r>
              <a:rPr kumimoji="0" sz="16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Resultado</a:t>
            </a:r>
            <a:r>
              <a:rPr kumimoji="0" sz="1600" b="0" i="1" u="none" strike="noStrike" kern="1200" cap="none" spc="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fiscal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514579" y="4414012"/>
            <a:ext cx="889000" cy="714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852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6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</a:t>
            </a: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793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6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</a:t>
            </a: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757591" y="4414012"/>
            <a:ext cx="753110" cy="714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172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6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172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6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265466" y="5300979"/>
            <a:ext cx="1384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371954" y="5300979"/>
            <a:ext cx="1384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22410" y="6187947"/>
            <a:ext cx="1899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Coeficiente</a:t>
            </a:r>
            <a:r>
              <a:rPr kumimoji="0" sz="160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aplicable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90780" y="6187947"/>
            <a:ext cx="8134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6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224</a:t>
            </a:r>
            <a:r>
              <a:rPr kumimoji="0" sz="1600" b="0" i="1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697267" y="6187947"/>
            <a:ext cx="8134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6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6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6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254</a:t>
            </a:r>
            <a:r>
              <a:rPr kumimoji="0" sz="1600" b="0" i="1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458950"/>
            <a:ext cx="8763000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25" dirty="0"/>
              <a:t>Datos </a:t>
            </a:r>
            <a:r>
              <a:rPr spc="-30" dirty="0"/>
              <a:t>informativos </a:t>
            </a:r>
            <a:r>
              <a:rPr spc="-55" dirty="0"/>
              <a:t>y </a:t>
            </a:r>
            <a:r>
              <a:rPr spc="-15" dirty="0"/>
              <a:t>discrepancia</a:t>
            </a:r>
            <a:r>
              <a:rPr dirty="0"/>
              <a:t> </a:t>
            </a:r>
            <a:r>
              <a:rPr spc="-25" dirty="0"/>
              <a:t>fiscal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390" y="1237997"/>
            <a:ext cx="7727950" cy="9582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lvl="0" indent="0" algn="just" defTabSz="457200" rtl="0" eaLnBrk="1" fontAlgn="auto" latinLnBrk="0" hangingPunct="1">
              <a:lnSpc>
                <a:spcPct val="891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error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comete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mucha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frecuencia,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mayoría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casos,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declarar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MANERA </a:t>
            </a:r>
            <a:r>
              <a:rPr kumimoji="0" sz="22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INFORMATIVA,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 </a:t>
            </a:r>
            <a:r>
              <a:rPr kumimoji="0" sz="22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OBLIGATORIA,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siguientes</a:t>
            </a:r>
            <a:r>
              <a:rPr kumimoji="0" sz="22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operaciones: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31391" y="2600453"/>
            <a:ext cx="1642745" cy="130873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Donativos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Premios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Préstamos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31391" y="4758435"/>
            <a:ext cx="3683635" cy="12966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Venta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casa-habitación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Herencias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legados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5600" algn="l"/>
              </a:tabLst>
              <a:defRPr/>
            </a:pP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Viáticos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56190" y="2715070"/>
            <a:ext cx="492759" cy="1153795"/>
          </a:xfrm>
          <a:custGeom>
            <a:avLst/>
            <a:gdLst/>
            <a:ahLst/>
            <a:cxnLst/>
            <a:rect l="l" t="t" r="r" b="b"/>
            <a:pathLst>
              <a:path w="492760" h="1153795">
                <a:moveTo>
                  <a:pt x="0" y="0"/>
                </a:moveTo>
                <a:lnTo>
                  <a:pt x="77813" y="2091"/>
                </a:lnTo>
                <a:lnTo>
                  <a:pt x="145393" y="7916"/>
                </a:lnTo>
                <a:lnTo>
                  <a:pt x="198684" y="16797"/>
                </a:lnTo>
                <a:lnTo>
                  <a:pt x="246184" y="41029"/>
                </a:lnTo>
                <a:lnTo>
                  <a:pt x="246184" y="535746"/>
                </a:lnTo>
                <a:lnTo>
                  <a:pt x="258734" y="548714"/>
                </a:lnTo>
                <a:lnTo>
                  <a:pt x="293683" y="559977"/>
                </a:lnTo>
                <a:lnTo>
                  <a:pt x="346975" y="568859"/>
                </a:lnTo>
                <a:lnTo>
                  <a:pt x="414555" y="574683"/>
                </a:lnTo>
                <a:lnTo>
                  <a:pt x="492369" y="576775"/>
                </a:lnTo>
                <a:lnTo>
                  <a:pt x="414555" y="578866"/>
                </a:lnTo>
                <a:lnTo>
                  <a:pt x="346975" y="584691"/>
                </a:lnTo>
                <a:lnTo>
                  <a:pt x="293683" y="593573"/>
                </a:lnTo>
                <a:lnTo>
                  <a:pt x="258734" y="604835"/>
                </a:lnTo>
                <a:lnTo>
                  <a:pt x="246184" y="617804"/>
                </a:lnTo>
                <a:lnTo>
                  <a:pt x="246184" y="1112520"/>
                </a:lnTo>
                <a:lnTo>
                  <a:pt x="233633" y="1125489"/>
                </a:lnTo>
                <a:lnTo>
                  <a:pt x="198684" y="1136752"/>
                </a:lnTo>
                <a:lnTo>
                  <a:pt x="145393" y="1145634"/>
                </a:lnTo>
                <a:lnTo>
                  <a:pt x="77813" y="1151458"/>
                </a:lnTo>
                <a:lnTo>
                  <a:pt x="0" y="115355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843971" y="2414677"/>
            <a:ext cx="5078437" cy="17543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43970" y="2414677"/>
            <a:ext cx="5078730" cy="1754505"/>
          </a:xfrm>
          <a:prstGeom prst="rect">
            <a:avLst/>
          </a:prstGeom>
          <a:ln w="6350">
            <a:solidFill>
              <a:srgbClr val="4472C4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0805" marR="100965" lvl="0" indent="0" algn="l" defTabSz="457200" rtl="0" eaLnBrk="1" fontAlgn="auto" latinLnBrk="0" hangingPunct="1">
              <a:lnSpc>
                <a:spcPct val="100000"/>
              </a:lnSpc>
              <a:spcBef>
                <a:spcPts val="3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DEBEN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informar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cuando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individual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 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conjunto 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mismos excedan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$ 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600,000.00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el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ejercicio. 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informarse,  dichas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partidas </a:t>
            </a: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convierten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ingresos 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acumulables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liquidará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ISR 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como 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fuera  </a:t>
            </a:r>
            <a:r>
              <a:rPr kumimoji="0" sz="1800" b="1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discrepancia</a:t>
            </a:r>
            <a:r>
              <a:rPr kumimoji="0" sz="1800" b="1" i="1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fiscal.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97524" y="4543870"/>
            <a:ext cx="3924884" cy="14773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97525" y="4543869"/>
            <a:ext cx="3924935" cy="1420966"/>
          </a:xfrm>
          <a:prstGeom prst="rect">
            <a:avLst/>
          </a:prstGeom>
          <a:ln w="6350">
            <a:solidFill>
              <a:srgbClr val="4472C4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91440" marR="0" lvl="0" indent="0" algn="l" defTabSz="457200" rtl="0" eaLnBrk="1" fontAlgn="auto" latinLnBrk="0" hangingPunct="1">
              <a:lnSpc>
                <a:spcPts val="2125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DEBEN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informar 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rebasan</a:t>
            </a:r>
            <a:r>
              <a:rPr kumimoji="0" sz="18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1440" marR="0" lvl="0" indent="0" algn="l" defTabSz="457200" rtl="0" eaLnBrk="1" fontAlgn="auto" latinLnBrk="0" hangingPunct="1">
              <a:lnSpc>
                <a:spcPts val="2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$ 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500,000.00. </a:t>
            </a:r>
            <a:r>
              <a:rPr kumimoji="0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especie</a:t>
            </a:r>
            <a:r>
              <a:rPr kumimoji="0" sz="18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1440" marR="316865" lvl="0" indent="0" algn="l" defTabSz="457200" rtl="0" eaLnBrk="1" fontAlgn="auto" latinLnBrk="0" hangingPunct="1">
              <a:lnSpc>
                <a:spcPct val="994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ingresos 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exentos,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pero, 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</a:t>
            </a: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informan </a:t>
            </a: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pierde 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exención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autoridad fiscal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liquidará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ISR.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 DEFINICIÓN DE CONCEPTOS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Planeación fiscal, elusión y evasión: la línea que todo especialista debe dominar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1F6E43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5410048" cy="228600"/>
          </a:xfrm>
          <a:prstGeom prst="rect">
            <a:avLst/>
          </a:prstGeom>
          <a:solidFill>
            <a:srgbClr val="1F6E43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85800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Planeación fiscal (lícita)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04088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Elección, entre varias alternativas jurídicas igualmente lícitas, de la que genera menor carga fiscal.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Tiene sustancia económica y razón de negocios, además del beneficio fiscal.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apoya en deducciones, regímenes, estímulos y momentos de causación previstos expresamente por el legislador.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plenamente oponible a la autoridad fiscal si está debidamente documentada.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78728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6278728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A3271F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6278728" y="1737360"/>
            <a:ext cx="5410048" cy="228600"/>
          </a:xfrm>
          <a:prstGeom prst="rect">
            <a:avLst/>
          </a:prstGeom>
          <a:solidFill>
            <a:srgbClr val="A3271F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6461608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Elusión fiscal (zona de riesgo)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79896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aprovecha una laguna o ambigüedad de la ley para evitar el nacimiento del hecho generador.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Frecuentemente carece de razón de negocios: el único propósito relevante es el beneficio fiscal.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Desde 2020, el artículo 5-A del CFF faculta al SAT a recaracterizar estos actos y a presumir su inexistencia para efectos fiscales.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es delito, pero implica un alto riesgo de ser recaracterizada y liquidada por la autoridad.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dt" sz="half" idx="10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35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1200" cap="none" spc="-5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900" b="0" i="0" u="none" strike="noStrike" kern="1200" cap="none" spc="-6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1390" y="1237997"/>
            <a:ext cx="7728584" cy="3497579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lvl="0" indent="0" algn="just" defTabSz="457200" rtl="0" eaLnBrk="1" fontAlgn="auto" latinLnBrk="0" hangingPunct="1">
              <a:lnSpc>
                <a:spcPct val="9000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día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2200" b="0" i="0" u="none" strike="noStrike" kern="1200" cap="none" spc="5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diciembre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 </a:t>
            </a:r>
            <a:r>
              <a:rPr kumimoji="0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2019,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publica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 </a:t>
            </a:r>
            <a:r>
              <a:rPr kumimoji="0" sz="22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SJF 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jurisprudencia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por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contradicción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tesis,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viene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darle 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“más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dientes”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autoridad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fiscal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 cuestionar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validez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5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voluntad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las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partes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intervienen, principalmente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celebración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contratos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convenios.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just" defTabSz="457200" rtl="0" eaLnBrk="1" fontAlgn="auto" latinLnBrk="0" hangingPunct="1">
              <a:lnSpc>
                <a:spcPct val="89500"/>
              </a:lnSpc>
              <a:spcBef>
                <a:spcPts val="10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jurisprudencia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comento,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muy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delicada, toda </a:t>
            </a:r>
            <a:r>
              <a:rPr kumimoji="0" sz="22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vez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que,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  los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documentos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 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actos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</a:t>
            </a:r>
            <a:r>
              <a:rPr kumimoji="0" sz="22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TIENEN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pública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2200" b="0" i="0" u="none" strike="noStrike" kern="1200" cap="none" spc="5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 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fedatario,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como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pueden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notarios,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corredores,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jueces </a:t>
            </a:r>
            <a:r>
              <a:rPr kumimoji="0" sz="2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 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agentes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 ministerio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público, </a:t>
            </a:r>
            <a:r>
              <a:rPr kumimoji="0" sz="22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autoridad </a:t>
            </a:r>
            <a:r>
              <a:rPr kumimoji="0" sz="2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toda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legalidad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validez </a:t>
            </a:r>
            <a:r>
              <a:rPr kumimoji="0" sz="22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PODRÁN </a:t>
            </a:r>
            <a:r>
              <a:rPr kumimoji="0" sz="22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 </a:t>
            </a:r>
            <a:r>
              <a:rPr kumimoji="0" sz="2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hacen,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desconocer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 </a:t>
            </a:r>
            <a:r>
              <a:rPr kumimoji="0" sz="22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actos </a:t>
            </a:r>
            <a:r>
              <a:rPr kumimoji="0" sz="22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jurídicos </a:t>
            </a:r>
            <a:r>
              <a:rPr kumimoji="0" sz="22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 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22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dice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 </a:t>
            </a:r>
            <a:r>
              <a:rPr kumimoji="0" sz="22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llevaron </a:t>
            </a:r>
            <a:r>
              <a:rPr kumimoji="0" sz="2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2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cabo.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0C3C79A-6826-474F-ACA1-3F9CE904F086}"/>
              </a:ext>
            </a:extLst>
          </p:cNvPr>
          <p:cNvSpPr txBox="1"/>
          <p:nvPr/>
        </p:nvSpPr>
        <p:spPr>
          <a:xfrm>
            <a:off x="1189973" y="175364"/>
            <a:ext cx="9557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FECHA CIERTA EN LOS CONTRATOS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624111"/>
            <a:ext cx="8785600" cy="698909"/>
          </a:xfrm>
          <a:prstGeom prst="rect">
            <a:avLst/>
          </a:prstGeom>
        </p:spPr>
        <p:txBody>
          <a:bodyPr vert="horz" wrap="square" lIns="0" tIns="57150" rIns="0" bIns="0" rtlCol="0" anchor="t">
            <a:spAutoFit/>
          </a:bodyPr>
          <a:lstStyle/>
          <a:p>
            <a:pPr marL="4187825" marR="5080" indent="-1668780">
              <a:lnSpc>
                <a:spcPts val="2500"/>
              </a:lnSpc>
              <a:spcBef>
                <a:spcPts val="450"/>
              </a:spcBef>
            </a:pPr>
            <a:r>
              <a:rPr spc="-50" dirty="0"/>
              <a:t>Fecha </a:t>
            </a:r>
            <a:r>
              <a:rPr spc="15" dirty="0"/>
              <a:t>cierta </a:t>
            </a:r>
            <a:r>
              <a:rPr spc="-35" dirty="0"/>
              <a:t>en </a:t>
            </a:r>
            <a:r>
              <a:rPr spc="-40" dirty="0"/>
              <a:t>los </a:t>
            </a:r>
            <a:r>
              <a:rPr spc="-5" dirty="0"/>
              <a:t>contratos </a:t>
            </a:r>
            <a:r>
              <a:rPr spc="-55" dirty="0"/>
              <a:t>y</a:t>
            </a:r>
            <a:r>
              <a:rPr spc="-145" dirty="0"/>
              <a:t> </a:t>
            </a:r>
            <a:r>
              <a:rPr spc="-30" dirty="0"/>
              <a:t>demás  </a:t>
            </a:r>
            <a:r>
              <a:rPr spc="-10" dirty="0"/>
              <a:t>documentos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2956497" y="6483158"/>
            <a:ext cx="5137150" cy="125034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12700" marR="0" lvl="0" indent="0" algn="ctr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1800" b="0" i="0" u="none" strike="noStrike" kern="1200" cap="none" spc="-6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xfrm>
            <a:off x="8292610" y="6483158"/>
            <a:ext cx="689609" cy="125034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sz="1800" b="0" i="0" u="none" strike="noStrike" kern="1200" cap="none" spc="-6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45003" y="1243013"/>
            <a:ext cx="7383780" cy="5107305"/>
            <a:chOff x="821003" y="1243012"/>
            <a:chExt cx="7383780" cy="5107305"/>
          </a:xfrm>
        </p:grpSpPr>
        <p:sp>
          <p:nvSpPr>
            <p:cNvPr id="4" name="object 4"/>
            <p:cNvSpPr/>
            <p:nvPr/>
          </p:nvSpPr>
          <p:spPr>
            <a:xfrm>
              <a:off x="821003" y="1243012"/>
              <a:ext cx="7383463" cy="51069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460070" y="2667000"/>
              <a:ext cx="1600200" cy="0"/>
            </a:xfrm>
            <a:custGeom>
              <a:avLst/>
              <a:gdLst/>
              <a:ahLst/>
              <a:cxnLst/>
              <a:rect l="l" t="t" r="r" b="b"/>
              <a:pathLst>
                <a:path w="1600200">
                  <a:moveTo>
                    <a:pt x="0" y="0"/>
                  </a:moveTo>
                  <a:lnTo>
                    <a:pt x="1600200" y="1"/>
                  </a:lnTo>
                </a:path>
              </a:pathLst>
            </a:custGeom>
            <a:ln w="28575">
              <a:solidFill>
                <a:srgbClr val="5B9BD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89000" y="2785532"/>
              <a:ext cx="7264400" cy="8890"/>
            </a:xfrm>
            <a:custGeom>
              <a:avLst/>
              <a:gdLst/>
              <a:ahLst/>
              <a:cxnLst/>
              <a:rect l="l" t="t" r="r" b="b"/>
              <a:pathLst>
                <a:path w="7264400" h="8889">
                  <a:moveTo>
                    <a:pt x="0" y="8467"/>
                  </a:moveTo>
                  <a:lnTo>
                    <a:pt x="7264404" y="0"/>
                  </a:lnTo>
                </a:path>
              </a:pathLst>
            </a:custGeom>
            <a:ln w="28575">
              <a:solidFill>
                <a:srgbClr val="5B9BD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889000" y="2913938"/>
              <a:ext cx="2760345" cy="0"/>
            </a:xfrm>
            <a:custGeom>
              <a:avLst/>
              <a:gdLst/>
              <a:ahLst/>
              <a:cxnLst/>
              <a:rect l="l" t="t" r="r" b="b"/>
              <a:pathLst>
                <a:path w="2760345">
                  <a:moveTo>
                    <a:pt x="0" y="0"/>
                  </a:moveTo>
                  <a:lnTo>
                    <a:pt x="2760131" y="1"/>
                  </a:lnTo>
                </a:path>
              </a:pathLst>
            </a:custGeom>
            <a:ln w="28575">
              <a:solidFill>
                <a:srgbClr val="5B9BD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480729" y="2099729"/>
              <a:ext cx="5673090" cy="0"/>
            </a:xfrm>
            <a:custGeom>
              <a:avLst/>
              <a:gdLst/>
              <a:ahLst/>
              <a:cxnLst/>
              <a:rect l="l" t="t" r="r" b="b"/>
              <a:pathLst>
                <a:path w="5673090">
                  <a:moveTo>
                    <a:pt x="0" y="0"/>
                  </a:moveTo>
                  <a:lnTo>
                    <a:pt x="5672673" y="1"/>
                  </a:lnTo>
                </a:path>
              </a:pathLst>
            </a:custGeom>
            <a:ln w="28575">
              <a:solidFill>
                <a:srgbClr val="5B9BD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89000" y="2218270"/>
              <a:ext cx="2023745" cy="0"/>
            </a:xfrm>
            <a:custGeom>
              <a:avLst/>
              <a:gdLst/>
              <a:ahLst/>
              <a:cxnLst/>
              <a:rect l="l" t="t" r="r" b="b"/>
              <a:pathLst>
                <a:path w="2023745">
                  <a:moveTo>
                    <a:pt x="0" y="0"/>
                  </a:moveTo>
                  <a:lnTo>
                    <a:pt x="2023531" y="1"/>
                  </a:lnTo>
                </a:path>
              </a:pathLst>
            </a:custGeom>
            <a:ln w="28575">
              <a:solidFill>
                <a:srgbClr val="5B9BD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172675" y="6628988"/>
            <a:ext cx="5602605" cy="12503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486400" cy="54864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-1828800" y="3840480"/>
            <a:ext cx="4114800" cy="41148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" name="Text 2"/>
          <p:cNvSpPr/>
          <p:nvPr/>
        </p:nvSpPr>
        <p:spPr>
          <a:xfrm>
            <a:off x="502920" y="23317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3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274320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Desarrollo e implementación</a:t>
            </a:r>
            <a:endParaRPr lang="en-US" sz="3800" dirty="0"/>
          </a:p>
          <a:p>
            <a:pPr marL="0" indent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la herramienta adoptada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02920" y="3977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estrategia en el papel a una operación defendible ante el SAT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A9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9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3.1 INTEGRACIÓN DEL DERECHO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planeación fiscal nunca es solo fiscal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6304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 estrategia debe construirse de forma integral, considerando al menos cuatro áreas del derecho: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02920" y="2103120"/>
            <a:ext cx="5364328" cy="4160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Derecho mercantil:  tipo societario, estatutos, actas de asamblea, facultades de los órganos de administración.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Derecho laboral:  relación de trabajo real cuando exista, cumplimiento de obligaciones patronales y correcta clasificación de honorarios vs. subordinación.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324448" y="2103120"/>
            <a:ext cx="5364328" cy="4160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Derecho fiscal:  régimen aplicable, momento de causación, requisitos de deducciones y cumplimiento de obligaciones formales.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Derecho contable-financiero:  registro contable congruente con la sustancia económica de cada operación, conforme a las NIF aplicables.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9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3.2 CONTRATOS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contrato como soporte jurídico de la estrategia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beneficio fiscal sin contrato —o con un contrato deficiente— es una estrategia sin sustento.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920240"/>
            <a:ext cx="3545738" cy="438912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92024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 cierta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67512" y="2560320"/>
            <a:ext cx="3216554" cy="361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contrato debe tener fecha cierta (inscripción, certificación notarial o fedatario) para ser oponible frente a la autoridad fiscal y a terceros.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22978" y="1920240"/>
            <a:ext cx="3545738" cy="438912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92024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4322978" y="219456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Text 11"/>
          <p:cNvSpPr/>
          <p:nvPr/>
        </p:nvSpPr>
        <p:spPr>
          <a:xfrm>
            <a:off x="4460138" y="192024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Objeto lícito y determinado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487570" y="2560320"/>
            <a:ext cx="3216554" cy="361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objeto del contrato debe describir con precisión el bien o servicio, evitando cláusulas genéricas que dificulten acreditar la materialidad de la operación.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143037" y="1920240"/>
            <a:ext cx="3545738" cy="438912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92024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Shape 15"/>
          <p:cNvSpPr/>
          <p:nvPr/>
        </p:nvSpPr>
        <p:spPr>
          <a:xfrm>
            <a:off x="8143037" y="219456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8280197" y="192024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Contraprestación de mercado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7629" y="2560320"/>
            <a:ext cx="3216554" cy="361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precio pactado entre partes relacionadas debe corresponder a condiciones de mercado, conforme al principio de plena competencia (Art. 179 LISR).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9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3.3 MATERIALIZACIÓN DE LA DECISIÓN ADOPTADA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la estrategia documentada a la operación real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6304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criterios del SAT en materia de operaciones inexistentes (Art. 69-B CFF) exigen acreditar la materialidad de cada operación: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02920" y="2103120"/>
            <a:ext cx="11185855" cy="4160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material:  personal, activos, infraestructura y capacidad técnica suficientes para realizar la operación que se factura.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Congruencia operativa:  la operación debe ser consistente con el objeto social, el tamaño y el giro real del contribuyente.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Evidencia del flujo real:  entregables, bitácoras, reportes, correos, evidencias fotográficas o digitales que acrediten que el bien o servicio efectivamente se prestó.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Trazabilidad financiera:  el flujo de efectivo debe ser coherente con la operación (medios de pago identificables, sin retornos circulares de recursos).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9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3.4 DOCUMENTACIÓN Y RIESGOS DE UNA IMPLEMENTACIÓN DEFICIENTE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Expediente mínimo recomendado vs. señales de alerta del SAT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1F6E43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5410048" cy="228600"/>
          </a:xfrm>
          <a:prstGeom prst="rect">
            <a:avLst/>
          </a:prstGeom>
          <a:solidFill>
            <a:srgbClr val="1F6E43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85800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Expediente mínimo recomendado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04088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Memorándum de razón de negocios, previo a la operación.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Contrato con fecha cierta y anexos técnicos.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CFDI y evidencia de pago por medios identificables.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Entregables o evidencia de materialidad del servicio o bien.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Opinión legal o fiscal que respalde la estrategia adoptada.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78728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6278728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A3271F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6278728" y="1737360"/>
            <a:ext cx="5410048" cy="228600"/>
          </a:xfrm>
          <a:prstGeom prst="rect">
            <a:avLst/>
          </a:prstGeom>
          <a:solidFill>
            <a:srgbClr val="A3271F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6461608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Señales de alerta del SAT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79896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 listado o en proceso conforme al Art. 69-B o 69-B Bis CFF (EFOS/EDOS).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Ausencia de activos, personal o infraestructura del proveedor.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Operaciones sin razón de negocios aparente, con único fin de generar deducción o acreditamiento.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Domicilios fiscales no localizados o inconsistencias en el CSD del proveedor.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9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486400" cy="54864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-1828800" y="3840480"/>
            <a:ext cx="4114800" cy="41148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" name="Text 2"/>
          <p:cNvSpPr/>
          <p:nvPr/>
        </p:nvSpPr>
        <p:spPr>
          <a:xfrm>
            <a:off x="502920" y="23317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MÓDULO 4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274320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Consideraciones finales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02920" y="3977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Delitos fiscales frente a la planeación fiscal; defraudación frente a simulación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A9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9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DELITOS FISCALES VS. PLANEACIÓN FISCAL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Defraudación fiscal — artículo 108 del CFF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Conducta típica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Comete el delito de defraudación fiscal quien, con uso de engaños o aprovechamiento de errores, omita total o parcialmente el pago de una contribución u obtenga un beneficio indebido en perjuicio del fisco federal.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Calificativas (agravantes)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delito se califica, entre otros supuestos, cuando se usan documentos falsos, se omite expedir CFDI reiteradamente, o se manifiestan datos falsos ante el RFC; las penas se incrementan sustancialmente.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Sanción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07629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Prisión que, según el monto defraudado, va de 3 meses hasta 9 años, además de las sanciones administrativas y económicas que correspondan.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9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DELITOS FISCALES VS. PLANEACIÓN FISCAL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línea divisoria: planeación lícita vs. defraudación fiscal</a:t>
            </a:r>
            <a:endParaRPr lang="en-US" sz="2600" dirty="0"/>
          </a:p>
        </p:txBody>
      </p:sp>
      <p:graphicFrame>
        <p:nvGraphicFramePr>
          <p:cNvPr id="5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463040"/>
          <a:ext cx="11978640" cy="493776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75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Elemento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Planeación fiscal lícita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Defraudación fiscal (Art. 108 CFF)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75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Voluntad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Elegir entre alternativas legales existentes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Engañar o aprovechar el error de la autoridad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75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Sustancia económica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Existe razón de negocios documentada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Frecuentemente ausente u oculta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75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Veracidad de la información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Operaciones reales y documentadas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Datos, documentos u operaciones simuladas o falsas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75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1E276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Consecuencia esperada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Crédito fiscal en caso de discrepancia de criterio (vía administrativa)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Responsabilidad penal, además de la administrativa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 DEFINICIÓN DE CONCEPTOS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Evasión fiscal: la frontera con lo penal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Definición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Incumplimiento doloso de una obligación fiscal ya nacida: omitir el pago de una contribución debida, ocultar ingresos, deducir gastos inexistentes o simular operaciones.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Consecuencia administrativa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Determinación de créditos fiscales, actualización, recargos y multas conforme al Código Fiscal de la Federación (Art. 76 a 81-A CFF).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Text 15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Consecuencia penal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07629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 constituir el delito de defraudación fiscal (Art. 108 CFF) o sus equiparables (Art. 109 CFF), con sanciones privativas de la libertad.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DEFRAUDACIÓN FISCAL VS. SIMULACIONES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Simulación de actos jurídicos y su vínculo con el CFF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Simulación (Código Civil Federal)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67512" y="2057400"/>
            <a:ext cx="3216554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acto es simulado cuando las partes declaran una voluntad distinta de la real, ya sea de forma absoluta (el acto no existe en realidad) o relativa (encubre otro acto distinto).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22978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4322978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4322978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4460138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69-B CFF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487570" y="2011680"/>
            <a:ext cx="321655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Operaciones inexistentes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487570" y="2404872"/>
            <a:ext cx="3216554" cy="3767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SAT puede presumir la inexistencia de las operaciones amparadas por comprobantes cuando el emisor no cuenta con los activos, personal o infraestructura para prestarlas (empresas EFOS).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143037" y="1417320"/>
            <a:ext cx="3545738" cy="4892040"/>
          </a:xfrm>
          <a:prstGeom prst="roundRect">
            <a:avLst>
              <a:gd name="adj" fmla="val 2063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6" name="Shape 14"/>
          <p:cNvSpPr/>
          <p:nvPr/>
        </p:nvSpPr>
        <p:spPr>
          <a:xfrm>
            <a:off x="8143037" y="1417320"/>
            <a:ext cx="354573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7" name="Shape 15"/>
          <p:cNvSpPr/>
          <p:nvPr/>
        </p:nvSpPr>
        <p:spPr>
          <a:xfrm>
            <a:off x="8143037" y="1691640"/>
            <a:ext cx="354573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8" name="Text 16"/>
          <p:cNvSpPr/>
          <p:nvPr/>
        </p:nvSpPr>
        <p:spPr>
          <a:xfrm>
            <a:off x="8280197" y="1417320"/>
            <a:ext cx="327141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69-B Bis CFF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7629" y="2011680"/>
            <a:ext cx="321655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Transmisión indebida de pérdidas fiscales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307629" y="2404872"/>
            <a:ext cx="3216554" cy="3767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Faculta al SAT a presumir la transmisión indebida del derecho a disminuir pérdidas fiscales en reestructuras sin sustancia económica.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9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REFORMA FISCAL 2026: NUEVOS RIESGOS PARA LA PLANEACIÓN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 que cambia en el Código Fiscal de la Federación a partir de 2026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5" name="Shape 3"/>
          <p:cNvSpPr/>
          <p:nvPr/>
        </p:nvSpPr>
        <p:spPr>
          <a:xfrm>
            <a:off x="502920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541004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Text 5"/>
          <p:cNvSpPr/>
          <p:nvPr/>
        </p:nvSpPr>
        <p:spPr>
          <a:xfrm>
            <a:off x="685800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Fiscalización y verificación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04088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49-Bis CFF: nuevo procedimiento de visita domiciliaria digital para verificar que los CFDI emitidos amparen operaciones reales.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SAT puede ordenar la suspensión de la emisión de CFDI desde la notificación de la orden de visita.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30-B CFF: acceso permanente y en tiempo real del SAT a la información de plataformas digitales (vigor 1-abr-2026).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78728" y="1463040"/>
            <a:ext cx="5410048" cy="4892040"/>
          </a:xfrm>
          <a:prstGeom prst="roundRect">
            <a:avLst>
              <a:gd name="adj" fmla="val 1495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0" name="Shape 8"/>
          <p:cNvSpPr/>
          <p:nvPr/>
        </p:nvSpPr>
        <p:spPr>
          <a:xfrm>
            <a:off x="6278728" y="1463040"/>
            <a:ext cx="5410048" cy="502920"/>
          </a:xfrm>
          <a:prstGeom prst="roundRect">
            <a:avLst>
              <a:gd name="adj" fmla="val 14545"/>
            </a:avLst>
          </a:prstGeom>
          <a:solidFill>
            <a:srgbClr val="A3271F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1" name="Shape 9"/>
          <p:cNvSpPr/>
          <p:nvPr/>
        </p:nvSpPr>
        <p:spPr>
          <a:xfrm>
            <a:off x="6278728" y="1737360"/>
            <a:ext cx="5410048" cy="228600"/>
          </a:xfrm>
          <a:prstGeom prst="rect">
            <a:avLst/>
          </a:prstGeom>
          <a:solidFill>
            <a:srgbClr val="A3271F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2" name="Text 10"/>
          <p:cNvSpPr/>
          <p:nvPr/>
        </p:nvSpPr>
        <p:spPr>
          <a:xfrm>
            <a:off x="6461608" y="1463040"/>
            <a:ext cx="50442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Sanciones y consecuencias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79896" y="2148840"/>
            <a:ext cx="5007712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Nuevas sanciones penales para quienes emitan, comercialicen o den efectos fiscales a CFDI que no amparen operaciones reales.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115 Ter CFF: prisión de 3 a 6 años por declarar hechos o presentar documentación falsa en procedimientos del CFF.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Nuevas causales de suspensión y cancelación del RFC por incumplimiento reiterado de obligaciones.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Incremento de las tasas de recargos por prórroga y mora para 2026.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endParaRPr lang="en-US" sz="9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RECOMENDACIÓN FINAL PARA EL ESPECIALISTA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Cinco reglas de oro para blindar cualquier estrategia fiscal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63040"/>
            <a:ext cx="11185855" cy="4800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Razón de negocios primero:  ninguna estrategia debe diseñarse a partir del beneficio fiscal exclusivamente; el beneficio económico debe ser real y razonablemente mayor.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Sustancia y materialidad siempre:  personal, activos, contratos y evidencia documental deben respaldar cada operación.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Fundamento legal expreso:  toda estrategia debe apoyarse en un artículo concreto de la ley vigente, no en interpretaciones forzadas.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Documentación contemporánea:  el expediente de soporte debe construirse antes o al momento de la operación, nunca de forma retroactiva.</a:t>
            </a:r>
            <a:endParaRPr lang="en-US" sz="1400" dirty="0"/>
          </a:p>
          <a:p>
            <a:pPr marL="342900" indent="-342900">
              <a:lnSpc>
                <a:spcPts val="19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Actualización constante:  la Reforma Fiscal 2026 confirma que la fiscalización es cada vez más digital, inmediata y preventiva; el asesor debe monitorear los cambios normativos de forma permanente.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  <a:endParaRPr lang="en-US" sz="9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1828800"/>
            <a:ext cx="5486400" cy="54864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3" name="Shape 1"/>
          <p:cNvSpPr/>
          <p:nvPr/>
        </p:nvSpPr>
        <p:spPr>
          <a:xfrm>
            <a:off x="-2011680" y="4023360"/>
            <a:ext cx="4114800" cy="4114800"/>
          </a:xfrm>
          <a:prstGeom prst="ellipse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4" name="Text 2"/>
          <p:cNvSpPr/>
          <p:nvPr/>
        </p:nvSpPr>
        <p:spPr>
          <a:xfrm>
            <a:off x="502920" y="7772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02920" y="1536192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2194560"/>
            <a:ext cx="102412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00"/>
              </a:lnSpc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E7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planeación fiscal lícita existe, es legítima y está reconocida por la propia ley; la diferencia con la evasión y la defraudación está en la sustancia, la veracidad y la razón de negocios.</a:t>
            </a:r>
            <a:endParaRPr lang="en-US" sz="1500" dirty="0"/>
          </a:p>
          <a:p>
            <a:pPr marL="342900" indent="-342900">
              <a:lnSpc>
                <a:spcPts val="2000"/>
              </a:lnSpc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E7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una de las nueve herramientas revisadas (retiro de utilidades, automóviles, arrendamiento, RESICO, incobrables, PTU, viáticos, entre otras) tiene fundamento expreso en la LISR, la LIVA y el CFF vigentes para 2026.</a:t>
            </a:r>
            <a:endParaRPr lang="en-US" sz="1500" dirty="0"/>
          </a:p>
          <a:p>
            <a:pPr marL="342900" indent="-342900">
              <a:lnSpc>
                <a:spcPts val="2000"/>
              </a:lnSpc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E7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Reforma Fiscal 2026 refuerza la fiscalización digital y preventiva: toda estrategia debe documentarse y materializarse desde su origen.</a:t>
            </a:r>
            <a:endParaRPr lang="en-US" sz="1500" dirty="0"/>
          </a:p>
          <a:p>
            <a:pPr marL="342900" indent="-342900">
              <a:lnSpc>
                <a:spcPts val="2000"/>
              </a:lnSpc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E7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papel del contador y del especialista fiscal es diseñar, documentar y sostener cada estrategia con el mismo rigor con que la autoridad la revisará.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 INTERPRETACIÓN DE LAS LEYES FISCALES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11556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artículo 5º del Código Fiscal de la Federación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 especial que distingue qué se interpreta de forma estricta y qué admite cualquier método de interpretación jurídica.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920240"/>
            <a:ext cx="5455768" cy="438912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6" name="Shape 4"/>
          <p:cNvSpPr/>
          <p:nvPr/>
        </p:nvSpPr>
        <p:spPr>
          <a:xfrm>
            <a:off x="502920" y="1920240"/>
            <a:ext cx="545576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7" name="Shape 5"/>
          <p:cNvSpPr/>
          <p:nvPr/>
        </p:nvSpPr>
        <p:spPr>
          <a:xfrm>
            <a:off x="502920" y="2194560"/>
            <a:ext cx="545576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51814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5, párrafo 1º CFF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67512" y="2514600"/>
            <a:ext cx="512658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estricta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67512" y="2907792"/>
            <a:ext cx="5126584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disposiciones que establecen cargas a los particulares (sujeto, objeto, base, tasa o tarifa) y las que señalan excepciones, así como las que fijan infracciones y sanciones, son de aplicación estricta: no admiten analogía ni interpretación extensiva.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33008" y="1920240"/>
            <a:ext cx="5455768" cy="438912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DCE1F0"/>
            </a:solidFill>
            <a:prstDash val="solid"/>
          </a:ln>
        </p:spPr>
        <p:txBody>
          <a:bodyPr/>
          <a:lstStyle/>
          <a:p>
            <a:endParaRPr lang="es-MX"/>
          </a:p>
        </p:txBody>
      </p:sp>
      <p:sp>
        <p:nvSpPr>
          <p:cNvPr id="12" name="Shape 10"/>
          <p:cNvSpPr/>
          <p:nvPr/>
        </p:nvSpPr>
        <p:spPr>
          <a:xfrm>
            <a:off x="6233008" y="1920240"/>
            <a:ext cx="5455768" cy="502920"/>
          </a:xfrm>
          <a:prstGeom prst="roundRect">
            <a:avLst>
              <a:gd name="adj" fmla="val 1454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3" name="Shape 11"/>
          <p:cNvSpPr/>
          <p:nvPr/>
        </p:nvSpPr>
        <p:spPr>
          <a:xfrm>
            <a:off x="6233008" y="2194560"/>
            <a:ext cx="5455768" cy="228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s-MX"/>
          </a:p>
        </p:txBody>
      </p:sp>
      <p:sp>
        <p:nvSpPr>
          <p:cNvPr id="14" name="Text 12"/>
          <p:cNvSpPr/>
          <p:nvPr/>
        </p:nvSpPr>
        <p:spPr>
          <a:xfrm>
            <a:off x="6370168" y="1920240"/>
            <a:ext cx="51814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5, párrafo 2º CFF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397600" y="2514600"/>
            <a:ext cx="512658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Interpretación general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397600" y="2907792"/>
            <a:ext cx="5126584" cy="326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demás disposiciones fiscales (procedimiento, forma, plazos, obligaciones formales) se interpretarán aplicando cualquier método de interpretación jurídica; en su defecto, se aplica supletoriamente el derecho federal común.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REDUCIR LEGALMENTE LOS IMPUESTOS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140135" y="651052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9880</Words>
  <Application>Microsoft Office PowerPoint</Application>
  <PresentationFormat>Panorámica</PresentationFormat>
  <Paragraphs>1069</Paragraphs>
  <Slides>83</Slides>
  <Notes>55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83</vt:i4>
      </vt:variant>
    </vt:vector>
  </HeadingPairs>
  <TitlesOfParts>
    <vt:vector size="93" baseType="lpstr">
      <vt:lpstr>Arial</vt:lpstr>
      <vt:lpstr>Arial Black</vt:lpstr>
      <vt:lpstr>Calibri</vt:lpstr>
      <vt:lpstr>Cambria</vt:lpstr>
      <vt:lpstr>Carlito</vt:lpstr>
      <vt:lpstr>Century Gothic</vt:lpstr>
      <vt:lpstr>Times New Roman</vt:lpstr>
      <vt:lpstr>Wingdings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TRATAMIENTO JURIDICO, CONTABLE Y FISCAL DE LAS EROGACIONES</vt:lpstr>
      <vt:lpstr>I. ASPECTO JURÍDICO</vt:lpstr>
      <vt:lpstr>OBJETO SOCIAL</vt:lpstr>
      <vt:lpstr>II. ASPECTO CONTABLE</vt:lpstr>
      <vt:lpstr>II. ASPECTO CONTABLE</vt:lpstr>
      <vt:lpstr>III. ASPECTO FISCAL</vt:lpstr>
      <vt:lpstr>TRATAMIENTO LEGAL, CONTABLE Y FISCAL DE LAS EROGACIONES</vt:lpstr>
      <vt:lpstr>TRATAMIENTO LEGAL, CONTABLE Y FISCAL DE LAS EROGACIONES</vt:lpstr>
      <vt:lpstr>TRATAMIENTO LEGAL, CONTABLE Y FISCAL DE LAS EROGACIONES</vt:lpstr>
      <vt:lpstr>TRATAMIENTO LEGAL, CONTABLE Y FISCAL DE LAS EROGACIONES</vt:lpstr>
      <vt:lpstr>PLANTEAMIENTO</vt:lpstr>
      <vt:lpstr>PLANTEAMIENTO</vt:lpstr>
      <vt:lpstr>Agenda:</vt:lpstr>
      <vt:lpstr>Deducciones:</vt:lpstr>
      <vt:lpstr>Cuentas incobrables:</vt:lpstr>
      <vt:lpstr>Cuentas incobrables:</vt:lpstr>
      <vt:lpstr>Créditos incobrables:</vt:lpstr>
      <vt:lpstr>Activos fijos que “dejan de ser útiles”:</vt:lpstr>
      <vt:lpstr>Activos fijos que “dejan de ser útiles”:</vt:lpstr>
      <vt:lpstr>Planear el coeficiente de utilidad:</vt:lpstr>
      <vt:lpstr>Planear el coeficiente de utilidad:</vt:lpstr>
      <vt:lpstr>Planear el coeficiente de utilidad:</vt:lpstr>
      <vt:lpstr>Planear el coeficiente de utilidad:</vt:lpstr>
      <vt:lpstr>Planear el coeficiente de utilidad:</vt:lpstr>
      <vt:lpstr>Datos informativos y discrepancia fiscal</vt:lpstr>
      <vt:lpstr>Presentación de PowerPoint</vt:lpstr>
      <vt:lpstr>Fecha cierta en los contratos y demás  documentos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Cómo reducir legalmente los impuestos 2026</dc:title>
  <dc:subject>PptxGenJS Presentation</dc:subject>
  <dc:creator>LCP MIGUEL ALARCON</dc:creator>
  <cp:lastModifiedBy>MIGUEL ALARCON DIAZ</cp:lastModifiedBy>
  <cp:revision>3</cp:revision>
  <dcterms:created xsi:type="dcterms:W3CDTF">2026-07-24T21:08:40Z</dcterms:created>
  <dcterms:modified xsi:type="dcterms:W3CDTF">2026-07-29T02:37:46Z</dcterms:modified>
</cp:coreProperties>
</file>